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image2.jpeg" ContentType="image/jpeg"/>
  <Override PartName="/ppt/media/image3.jpeg" ContentType="image/jpeg"/>
  <Override PartName="/ppt/media/media3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685800" y="2130425"/>
            <a:ext cx="7772400" cy="1470028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12" name="Hoofdtekst - niveau één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93" name="Hoofdtekst - niveau é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9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eltekst"/>
          <p:cNvSpPr txBox="1"/>
          <p:nvPr>
            <p:ph type="title"/>
          </p:nvPr>
        </p:nvSpPr>
        <p:spPr>
          <a:xfrm>
            <a:off x="6629400" y="274639"/>
            <a:ext cx="2057400" cy="5851527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102" name="Hoofdtekst - niveau één…"/>
          <p:cNvSpPr txBox="1"/>
          <p:nvPr>
            <p:ph type="body" idx="1"/>
          </p:nvPr>
        </p:nvSpPr>
        <p:spPr>
          <a:xfrm>
            <a:off x="457200" y="274639"/>
            <a:ext cx="6019800" cy="5851527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0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21" name="Hoofdtekst - niveau é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/>
          <p:nvPr>
            <p:ph type="title"/>
          </p:nvPr>
        </p:nvSpPr>
        <p:spPr>
          <a:xfrm>
            <a:off x="722314" y="4406901"/>
            <a:ext cx="7772401" cy="1362077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Titeltekst</a:t>
            </a:r>
          </a:p>
        </p:txBody>
      </p:sp>
      <p:sp>
        <p:nvSpPr>
          <p:cNvPr id="30" name="Hoofdtekst - niveau één…"/>
          <p:cNvSpPr txBox="1"/>
          <p:nvPr>
            <p:ph type="body" sz="quarter" idx="1"/>
          </p:nvPr>
        </p:nvSpPr>
        <p:spPr>
          <a:xfrm>
            <a:off x="722314" y="2906714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9" name="Hoofdtekst - niveau één…"/>
          <p:cNvSpPr txBox="1"/>
          <p:nvPr>
            <p:ph type="body" sz="half" idx="1"/>
          </p:nvPr>
        </p:nvSpPr>
        <p:spPr>
          <a:xfrm>
            <a:off x="457200" y="1600200"/>
            <a:ext cx="4038600" cy="4525966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8" name="Hoofdtekst - niveau één…"/>
          <p:cNvSpPr txBox="1"/>
          <p:nvPr>
            <p:ph type="body" sz="quarter" idx="1"/>
          </p:nvPr>
        </p:nvSpPr>
        <p:spPr>
          <a:xfrm>
            <a:off x="457200" y="1535112"/>
            <a:ext cx="4040188" cy="63976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Rectangle"/>
          <p:cNvSpPr/>
          <p:nvPr>
            <p:ph type="body" sz="quarter" idx="21"/>
          </p:nvPr>
        </p:nvSpPr>
        <p:spPr>
          <a:xfrm>
            <a:off x="4645026" y="1535112"/>
            <a:ext cx="4041777" cy="639766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/>
          <p:nvPr>
            <p:ph type="title"/>
          </p:nvPr>
        </p:nvSpPr>
        <p:spPr>
          <a:xfrm>
            <a:off x="457203" y="273049"/>
            <a:ext cx="3008316" cy="1162051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Titeltekst</a:t>
            </a:r>
          </a:p>
        </p:txBody>
      </p:sp>
      <p:sp>
        <p:nvSpPr>
          <p:cNvPr id="73" name="Hoofdtekst - niveau één…"/>
          <p:cNvSpPr txBox="1"/>
          <p:nvPr>
            <p:ph type="body"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Rectangle"/>
          <p:cNvSpPr/>
          <p:nvPr>
            <p:ph type="body" sz="half" idx="21"/>
          </p:nvPr>
        </p:nvSpPr>
        <p:spPr>
          <a:xfrm>
            <a:off x="457203" y="1435103"/>
            <a:ext cx="3008316" cy="469106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/>
          <p:nvPr>
            <p:ph type="title"/>
          </p:nvPr>
        </p:nvSpPr>
        <p:spPr>
          <a:xfrm>
            <a:off x="1792290" y="4800601"/>
            <a:ext cx="5486402" cy="566741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Titeltekst</a:t>
            </a:r>
          </a:p>
        </p:txBody>
      </p:sp>
      <p:sp>
        <p:nvSpPr>
          <p:cNvPr id="83" name="Image"/>
          <p:cNvSpPr/>
          <p:nvPr>
            <p:ph type="pic" sz="half" idx="21"/>
          </p:nvPr>
        </p:nvSpPr>
        <p:spPr>
          <a:xfrm>
            <a:off x="1792290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Hoofdtekst - niveau één…"/>
          <p:cNvSpPr txBox="1"/>
          <p:nvPr>
            <p:ph type="body" sz="quarter" idx="1"/>
          </p:nvPr>
        </p:nvSpPr>
        <p:spPr>
          <a:xfrm>
            <a:off x="1792290" y="5367337"/>
            <a:ext cx="5486402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457200" y="274640"/>
            <a:ext cx="8229600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457200" y="1600200"/>
            <a:ext cx="8229600" cy="4525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8428181" y="6414764"/>
            <a:ext cx="258623" cy="248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de GROTE fiets-test"/>
          <p:cNvSpPr txBox="1"/>
          <p:nvPr/>
        </p:nvSpPr>
        <p:spPr>
          <a:xfrm rot="21343334">
            <a:off x="641242" y="585384"/>
            <a:ext cx="2480478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800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Intro filmpje</a:t>
            </a:r>
          </a:p>
        </p:txBody>
      </p:sp>
      <p:sp>
        <p:nvSpPr>
          <p:cNvPr id="113" name="Rechthoek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pic>
        <p:nvPicPr>
          <p:cNvPr id="114" name="media1.mp4" descr="media1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832626"/>
            <a:ext cx="9144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ekstvak 3"/>
          <p:cNvSpPr txBox="1"/>
          <p:nvPr/>
        </p:nvSpPr>
        <p:spPr>
          <a:xfrm>
            <a:off x="2367059" y="269784"/>
            <a:ext cx="4409882" cy="54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zet het geluid AAN</a:t>
            </a:r>
          </a:p>
        </p:txBody>
      </p:sp>
      <p:sp>
        <p:nvSpPr>
          <p:cNvPr id="116" name="Tekstvak 4"/>
          <p:cNvSpPr txBox="1"/>
          <p:nvPr/>
        </p:nvSpPr>
        <p:spPr>
          <a:xfrm>
            <a:off x="2079012" y="5989637"/>
            <a:ext cx="4985977" cy="54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start de PRESENTATIE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85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14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Wat vond Eva belangrijker dan…"/>
          <p:cNvSpPr txBox="1"/>
          <p:nvPr/>
        </p:nvSpPr>
        <p:spPr>
          <a:xfrm>
            <a:off x="2450111" y="1030371"/>
            <a:ext cx="4243793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vond Eva belangrijker dan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een lampje kopen?</a:t>
            </a:r>
          </a:p>
        </p:txBody>
      </p:sp>
      <p:pic>
        <p:nvPicPr>
          <p:cNvPr id="184" name="image10.png" descr="imag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6245635" y="4823707"/>
            <a:ext cx="2404794" cy="161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Afbeelding 7" descr="Afbeelding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851934">
            <a:off x="4780595" y="3559483"/>
            <a:ext cx="4455462" cy="3341597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EVA"/>
          <p:cNvSpPr txBox="1"/>
          <p:nvPr/>
        </p:nvSpPr>
        <p:spPr>
          <a:xfrm rot="21057865">
            <a:off x="6441928" y="2759063"/>
            <a:ext cx="822362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EVA</a:t>
            </a:r>
          </a:p>
        </p:txBody>
      </p:sp>
      <p:pic>
        <p:nvPicPr>
          <p:cNvPr id="187" name="Puntvan0.png" descr="Puntvan0.png"/>
          <p:cNvPicPr>
            <a:picLocks noChangeAspect="1"/>
          </p:cNvPicPr>
          <p:nvPr/>
        </p:nvPicPr>
        <p:blipFill>
          <a:blip r:embed="rId4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Wat vond Eva belangrijker dan…"/>
          <p:cNvSpPr txBox="1"/>
          <p:nvPr/>
        </p:nvSpPr>
        <p:spPr>
          <a:xfrm>
            <a:off x="2450111" y="1030371"/>
            <a:ext cx="4243793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vond Eva belangrijker dan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een lampje kopen?</a:t>
            </a:r>
          </a:p>
        </p:txBody>
      </p:sp>
      <p:pic>
        <p:nvPicPr>
          <p:cNvPr id="190" name="image10.png" descr="imag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6245635" y="4823707"/>
            <a:ext cx="2404794" cy="161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Afbeelding 7" descr="Afbeelding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851934">
            <a:off x="4780595" y="3559483"/>
            <a:ext cx="4455462" cy="3341597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EVA"/>
          <p:cNvSpPr txBox="1"/>
          <p:nvPr/>
        </p:nvSpPr>
        <p:spPr>
          <a:xfrm rot="21057865">
            <a:off x="6441928" y="2759063"/>
            <a:ext cx="822362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EVA</a:t>
            </a:r>
          </a:p>
        </p:txBody>
      </p:sp>
      <p:sp>
        <p:nvSpPr>
          <p:cNvPr id="193" name="Ze vond het feest en Robin veel belangrijker."/>
          <p:cNvSpPr txBox="1"/>
          <p:nvPr/>
        </p:nvSpPr>
        <p:spPr>
          <a:xfrm>
            <a:off x="1538112" y="3959262"/>
            <a:ext cx="3838224" cy="667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Ze vond het feest en Robin veel belangrijker.</a:t>
            </a:r>
          </a:p>
        </p:txBody>
      </p:sp>
      <p:pic>
        <p:nvPicPr>
          <p:cNvPr id="194" name="Puntvan0.png" descr="Puntvan0.png"/>
          <p:cNvPicPr>
            <a:picLocks noChangeAspect="1"/>
          </p:cNvPicPr>
          <p:nvPr/>
        </p:nvPicPr>
        <p:blipFill>
          <a:blip r:embed="rId4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Wie uit de voorstelling kreeg een ongeluk…"/>
          <p:cNvSpPr txBox="1"/>
          <p:nvPr/>
        </p:nvSpPr>
        <p:spPr>
          <a:xfrm>
            <a:off x="1732762" y="1030371"/>
            <a:ext cx="5678497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Wie uit de voorstelling kreeg een ongeluk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doordat hij/zij op de telefoon zat?</a:t>
            </a:r>
          </a:p>
        </p:txBody>
      </p:sp>
      <p:pic>
        <p:nvPicPr>
          <p:cNvPr id="197" name="Afbeelding 11" descr="Afbeelding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4930604">
            <a:off x="92051" y="3457004"/>
            <a:ext cx="4863694" cy="3647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Afbeelding 15" descr="Afbeelding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618273">
            <a:off x="4352075" y="3589249"/>
            <a:ext cx="4455462" cy="3341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Afbeelding 16" descr="Afbeelding 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2272701" y="3562229"/>
            <a:ext cx="4455461" cy="3341597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ROBIN"/>
          <p:cNvSpPr txBox="1"/>
          <p:nvPr/>
        </p:nvSpPr>
        <p:spPr>
          <a:xfrm rot="20923308">
            <a:off x="1577819" y="2729316"/>
            <a:ext cx="1218436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ROBIN</a:t>
            </a:r>
          </a:p>
        </p:txBody>
      </p:sp>
      <p:sp>
        <p:nvSpPr>
          <p:cNvPr id="201" name="PUCK"/>
          <p:cNvSpPr txBox="1"/>
          <p:nvPr/>
        </p:nvSpPr>
        <p:spPr>
          <a:xfrm rot="638632">
            <a:off x="6290714" y="2803266"/>
            <a:ext cx="1061649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PUCK</a:t>
            </a:r>
          </a:p>
        </p:txBody>
      </p:sp>
      <p:sp>
        <p:nvSpPr>
          <p:cNvPr id="202" name="EVA"/>
          <p:cNvSpPr txBox="1"/>
          <p:nvPr/>
        </p:nvSpPr>
        <p:spPr>
          <a:xfrm rot="331719">
            <a:off x="4082910" y="2721272"/>
            <a:ext cx="822362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EVA</a:t>
            </a:r>
          </a:p>
        </p:txBody>
      </p:sp>
      <p:pic>
        <p:nvPicPr>
          <p:cNvPr id="203" name="Puntvan0.png" descr="Puntvan0.png"/>
          <p:cNvPicPr>
            <a:picLocks noChangeAspect="1"/>
          </p:cNvPicPr>
          <p:nvPr/>
        </p:nvPicPr>
        <p:blipFill>
          <a:blip r:embed="rId5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618273">
            <a:off x="4352075" y="3589249"/>
            <a:ext cx="4455462" cy="3341597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PUCK"/>
          <p:cNvSpPr txBox="1"/>
          <p:nvPr/>
        </p:nvSpPr>
        <p:spPr>
          <a:xfrm rot="638632">
            <a:off x="6290714" y="2803266"/>
            <a:ext cx="1061649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PUCK</a:t>
            </a:r>
          </a:p>
        </p:txBody>
      </p:sp>
      <p:sp>
        <p:nvSpPr>
          <p:cNvPr id="207" name="Wie uit de voorstelling kreeg een ongeluk…"/>
          <p:cNvSpPr txBox="1"/>
          <p:nvPr/>
        </p:nvSpPr>
        <p:spPr>
          <a:xfrm>
            <a:off x="1732762" y="1030371"/>
            <a:ext cx="5678497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Wie uit de voorstelling kreeg een ongeluk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doordat hij/zij op de telefoon zat?</a:t>
            </a:r>
          </a:p>
        </p:txBody>
      </p:sp>
      <p:pic>
        <p:nvPicPr>
          <p:cNvPr id="208" name="Puntvan0.png" descr="Puntvan0.png"/>
          <p:cNvPicPr>
            <a:picLocks noChangeAspect="1"/>
          </p:cNvPicPr>
          <p:nvPr/>
        </p:nvPicPr>
        <p:blipFill>
          <a:blip r:embed="rId3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Noem, naast een telefoon, iets waardoor…"/>
          <p:cNvSpPr txBox="1"/>
          <p:nvPr/>
        </p:nvSpPr>
        <p:spPr>
          <a:xfrm>
            <a:off x="1775098" y="1651831"/>
            <a:ext cx="5593813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Noem, naast een telefoon, iets waardoor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jij je kunt laten afleiden in het verkeer</a:t>
            </a:r>
          </a:p>
        </p:txBody>
      </p:sp>
      <p:sp>
        <p:nvSpPr>
          <p:cNvPr id="211" name="Tekstvak 1"/>
          <p:cNvSpPr txBox="1"/>
          <p:nvPr/>
        </p:nvSpPr>
        <p:spPr>
          <a:xfrm>
            <a:off x="1781418" y="5012199"/>
            <a:ext cx="5581163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Voor het antwoord kijken we naar het volgende filmpje</a:t>
            </a:r>
          </a:p>
        </p:txBody>
      </p:sp>
      <p:pic>
        <p:nvPicPr>
          <p:cNvPr id="212" name="Puntvan0.png" descr="Puntvan0.png"/>
          <p:cNvPicPr>
            <a:picLocks noChangeAspect="1"/>
          </p:cNvPicPr>
          <p:nvPr/>
        </p:nvPicPr>
        <p:blipFill>
          <a:blip r:embed="rId2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media1.mp4" descr="media1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32558" y="1200536"/>
            <a:ext cx="7589590" cy="4265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8.png" descr="image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0890" y="940876"/>
            <a:ext cx="8001001" cy="564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9.png" descr="image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19891" y="5545671"/>
            <a:ext cx="197558" cy="197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1" y="0"/>
                  <a:pt x="0" y="4841"/>
                  <a:pt x="0" y="10800"/>
                </a:cubicBezTo>
                <a:cubicBezTo>
                  <a:pt x="0" y="16759"/>
                  <a:pt x="4841" y="21600"/>
                  <a:pt x="10800" y="21600"/>
                </a:cubicBezTo>
                <a:cubicBezTo>
                  <a:pt x="16759" y="21600"/>
                  <a:pt x="21600" y="16759"/>
                  <a:pt x="21600" y="10800"/>
                </a:cubicBezTo>
                <a:cubicBezTo>
                  <a:pt x="21600" y="4841"/>
                  <a:pt x="16759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" name="Puntvan0.png" descr="Puntvan0.png"/>
          <p:cNvPicPr>
            <a:picLocks noChangeAspect="1"/>
          </p:cNvPicPr>
          <p:nvPr/>
        </p:nvPicPr>
        <p:blipFill>
          <a:blip r:embed="rId7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25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rcRect l="9753" t="0" r="8385" b="6857"/>
          <a:stretch>
            <a:fillRect/>
          </a:stretch>
        </p:blipFill>
        <p:spPr>
          <a:xfrm>
            <a:off x="891770" y="1091492"/>
            <a:ext cx="7485448" cy="4258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Afbeelding 3" descr="Afbeelding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441797">
            <a:off x="3023636" y="1810664"/>
            <a:ext cx="3058879" cy="1720624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ekstvak 4"/>
          <p:cNvSpPr txBox="1"/>
          <p:nvPr/>
        </p:nvSpPr>
        <p:spPr>
          <a:xfrm>
            <a:off x="1975651" y="5431008"/>
            <a:ext cx="5322536" cy="917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/>
            <a:r>
              <a:t>Als je op je telefoon kijkt, zie de omgeving wazig. </a:t>
            </a:r>
          </a:p>
          <a:p>
            <a:pPr algn="ctr"/>
            <a:r>
              <a:t>Je ogen zijn gefocust op het scherm. Hierdoor zie je niet </a:t>
            </a:r>
          </a:p>
          <a:p>
            <a:pPr algn="ctr"/>
            <a:r>
              <a:t>wat er om je heen gebeurd.</a:t>
            </a:r>
          </a:p>
        </p:txBody>
      </p:sp>
      <p:sp>
        <p:nvSpPr>
          <p:cNvPr id="222" name="Tekstvak 5"/>
          <p:cNvSpPr txBox="1"/>
          <p:nvPr/>
        </p:nvSpPr>
        <p:spPr>
          <a:xfrm>
            <a:off x="1664782" y="550669"/>
            <a:ext cx="5776750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pPr/>
            <a:r>
              <a:t>Waarom is telefoongebruik zo gevaarlijk tijdens het fietsen?</a:t>
            </a:r>
          </a:p>
        </p:txBody>
      </p:sp>
      <p:pic>
        <p:nvPicPr>
          <p:cNvPr id="223" name="Puntvan0.png" descr="Puntvan0.png"/>
          <p:cNvPicPr>
            <a:picLocks noChangeAspect="1"/>
          </p:cNvPicPr>
          <p:nvPr/>
        </p:nvPicPr>
        <p:blipFill>
          <a:blip r:embed="rId4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Waarom stuurt Puck een app-je op de fiets?"/>
          <p:cNvSpPr txBox="1"/>
          <p:nvPr/>
        </p:nvSpPr>
        <p:spPr>
          <a:xfrm>
            <a:off x="1120126" y="1178982"/>
            <a:ext cx="6903799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Waarom stuurt Puck een appje </a:t>
            </a:r>
            <a:r>
              <a:t>tijdens het fietsen</a:t>
            </a:r>
            <a:r>
              <a:t>?</a:t>
            </a:r>
          </a:p>
        </p:txBody>
      </p:sp>
      <p:sp>
        <p:nvSpPr>
          <p:cNvPr id="226" name="A Ze bedacht op de fiets dat ze  iets moest laten weten aan Eva…"/>
          <p:cNvSpPr txBox="1"/>
          <p:nvPr/>
        </p:nvSpPr>
        <p:spPr>
          <a:xfrm>
            <a:off x="1707445" y="2779606"/>
            <a:ext cx="4011744" cy="2377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2">
              <a:defRPr b="1"/>
            </a:pPr>
            <a:r>
              <a:t>A</a:t>
            </a:r>
            <a:r>
              <a:rPr b="0"/>
              <a:t>	Ze </a:t>
            </a:r>
            <a:r>
              <a:rPr b="0"/>
              <a:t>bedacht op de fiets pas dat 	    </a:t>
            </a:r>
            <a:endParaRPr b="0"/>
          </a:p>
          <a:p>
            <a:pPr lvl="2">
              <a:defRPr b="1"/>
            </a:pPr>
            <a:r>
              <a:rPr b="0"/>
              <a:t>         ze</a:t>
            </a:r>
            <a:r>
              <a:t> </a:t>
            </a:r>
            <a:r>
              <a:rPr b="0"/>
              <a:t>iets moest laten weten aan Eva</a:t>
            </a:r>
            <a:br>
              <a:rPr b="0"/>
            </a:br>
            <a:endParaRPr b="0"/>
          </a:p>
          <a:p>
            <a:pPr>
              <a:defRPr b="1"/>
            </a:pPr>
            <a:r>
              <a:t>B</a:t>
            </a:r>
            <a:r>
              <a:rPr b="0"/>
              <a:t>	Ze was boos op Eva en wilde 		</a:t>
            </a:r>
            <a:endParaRPr b="0"/>
          </a:p>
          <a:p>
            <a:pPr>
              <a:defRPr b="1"/>
            </a:pPr>
            <a:r>
              <a:rPr b="0"/>
              <a:t>         zo snel mogelijk naar huis</a:t>
            </a:r>
          </a:p>
          <a:p>
            <a:pPr/>
            <a:endParaRPr b="1"/>
          </a:p>
          <a:p>
            <a:pPr>
              <a:defRPr b="1"/>
            </a:pPr>
            <a:r>
              <a:t>C</a:t>
            </a:r>
            <a:r>
              <a:rPr b="0"/>
              <a:t>	</a:t>
            </a:r>
            <a:r>
              <a:rPr b="0"/>
              <a:t>Ze kon zich door de muziek op het</a:t>
            </a:r>
            <a:endParaRPr b="0"/>
          </a:p>
          <a:p>
            <a:pPr>
              <a:defRPr b="1"/>
            </a:pPr>
            <a:r>
              <a:rPr b="0"/>
              <a:t>         feest niet concentreren</a:t>
            </a:r>
          </a:p>
        </p:txBody>
      </p:sp>
      <p:pic>
        <p:nvPicPr>
          <p:cNvPr id="227" name="Afbeelding 7" descr="Afbeelding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618273">
            <a:off x="4352075" y="3589249"/>
            <a:ext cx="4455462" cy="3341597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PUCK"/>
          <p:cNvSpPr txBox="1"/>
          <p:nvPr/>
        </p:nvSpPr>
        <p:spPr>
          <a:xfrm rot="638632">
            <a:off x="6290714" y="2803266"/>
            <a:ext cx="1061649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PUCK</a:t>
            </a:r>
          </a:p>
        </p:txBody>
      </p:sp>
      <p:pic>
        <p:nvPicPr>
          <p:cNvPr id="229" name="image10.png" descr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6245635" y="4823707"/>
            <a:ext cx="2404794" cy="161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untvan0.png" descr="Puntvan0.png"/>
          <p:cNvPicPr>
            <a:picLocks noChangeAspect="1"/>
          </p:cNvPicPr>
          <p:nvPr/>
        </p:nvPicPr>
        <p:blipFill>
          <a:blip r:embed="rId4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A Ze bedacht op de fiets dat ze  iets moest laten weten aan Eva…"/>
          <p:cNvSpPr txBox="1"/>
          <p:nvPr/>
        </p:nvSpPr>
        <p:spPr>
          <a:xfrm>
            <a:off x="1707445" y="2779606"/>
            <a:ext cx="3985074" cy="2377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A6A6A6"/>
                </a:solidFill>
              </a:defRPr>
            </a:pPr>
            <a:r>
              <a:t>A</a:t>
            </a:r>
            <a:r>
              <a:rPr b="0"/>
              <a:t>	Ze </a:t>
            </a:r>
            <a:r>
              <a:rPr b="0"/>
              <a:t>bedacht op de fiets pas dat 	 </a:t>
            </a:r>
            <a:endParaRPr b="0"/>
          </a:p>
          <a:p>
            <a:pPr lvl="1">
              <a:defRPr b="1">
                <a:solidFill>
                  <a:srgbClr val="A6A6A6"/>
                </a:solidFill>
              </a:defRPr>
            </a:pPr>
            <a:r>
              <a:rPr b="0"/>
              <a:t>         ze</a:t>
            </a:r>
            <a:r>
              <a:t> </a:t>
            </a:r>
            <a:r>
              <a:rPr b="0"/>
              <a:t>iets moest laten weten aan Eva</a:t>
            </a:r>
            <a:br>
              <a:rPr b="0"/>
            </a:br>
            <a:endParaRPr>
              <a:solidFill>
                <a:srgbClr val="808080"/>
              </a:solidFill>
            </a:endParaRPr>
          </a:p>
          <a:p>
            <a:pPr>
              <a:defRPr b="1">
                <a:solidFill>
                  <a:srgbClr val="008000"/>
                </a:solidFill>
              </a:defRPr>
            </a:pPr>
            <a:r>
              <a:t>B</a:t>
            </a:r>
            <a:r>
              <a:rPr b="0"/>
              <a:t>	Ze was boos op Eva en wilde 		</a:t>
            </a:r>
            <a:endParaRPr b="0"/>
          </a:p>
          <a:p>
            <a:pPr>
              <a:defRPr b="1">
                <a:solidFill>
                  <a:srgbClr val="008000"/>
                </a:solidFill>
              </a:defRPr>
            </a:pPr>
            <a:r>
              <a:rPr b="0"/>
              <a:t>         zo snel mogelijk naar huis</a:t>
            </a:r>
          </a:p>
          <a:p>
            <a:pPr>
              <a:defRPr>
                <a:solidFill>
                  <a:srgbClr val="808080"/>
                </a:solidFill>
              </a:defRPr>
            </a:pPr>
          </a:p>
          <a:p>
            <a:pPr>
              <a:defRPr b="1">
                <a:solidFill>
                  <a:srgbClr val="A6A6A6"/>
                </a:solidFill>
              </a:defRPr>
            </a:pPr>
            <a:r>
              <a:t>C</a:t>
            </a:r>
            <a:r>
              <a:rPr b="0"/>
              <a:t>	</a:t>
            </a:r>
            <a:r>
              <a:rPr b="0"/>
              <a:t>Ze kon zich door de muziek op het</a:t>
            </a:r>
            <a:endParaRPr b="0"/>
          </a:p>
          <a:p>
            <a:pPr>
              <a:defRPr b="1">
                <a:solidFill>
                  <a:srgbClr val="A6A6A6"/>
                </a:solidFill>
              </a:defRPr>
            </a:pPr>
            <a:r>
              <a:rPr b="0"/>
              <a:t>         feest niet concentreren</a:t>
            </a:r>
          </a:p>
        </p:txBody>
      </p:sp>
      <p:pic>
        <p:nvPicPr>
          <p:cNvPr id="233" name="Afbeelding 8" descr="Afbeelding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618273">
            <a:off x="4352075" y="3589249"/>
            <a:ext cx="4455462" cy="334159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PUCK"/>
          <p:cNvSpPr txBox="1"/>
          <p:nvPr/>
        </p:nvSpPr>
        <p:spPr>
          <a:xfrm rot="638632">
            <a:off x="6290714" y="2803266"/>
            <a:ext cx="1061649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PUCK</a:t>
            </a:r>
          </a:p>
        </p:txBody>
      </p:sp>
      <p:pic>
        <p:nvPicPr>
          <p:cNvPr id="235" name="image10.png" descr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6245635" y="4823707"/>
            <a:ext cx="2404794" cy="1619229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Waarom stuurt Puck een app-je op de fiets?"/>
          <p:cNvSpPr txBox="1"/>
          <p:nvPr/>
        </p:nvSpPr>
        <p:spPr>
          <a:xfrm>
            <a:off x="1120126" y="1178982"/>
            <a:ext cx="6903799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Waarom stuurt Puck een appje </a:t>
            </a:r>
            <a:r>
              <a:t>tijdens het fietsen</a:t>
            </a:r>
            <a:r>
              <a:t>?</a:t>
            </a:r>
          </a:p>
        </p:txBody>
      </p:sp>
      <p:pic>
        <p:nvPicPr>
          <p:cNvPr id="237" name="Puntvan0.png" descr="Puntvan0.png"/>
          <p:cNvPicPr>
            <a:picLocks noChangeAspect="1"/>
          </p:cNvPicPr>
          <p:nvPr/>
        </p:nvPicPr>
        <p:blipFill>
          <a:blip r:embed="rId4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Waardoor kon Robin niet goed meer…"/>
          <p:cNvSpPr txBox="1"/>
          <p:nvPr/>
        </p:nvSpPr>
        <p:spPr>
          <a:xfrm>
            <a:off x="2458464" y="1030371"/>
            <a:ext cx="4227125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Waardoor kon Robin niet goed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meer</a:t>
            </a:r>
            <a:r>
              <a:t> </a:t>
            </a:r>
            <a:r>
              <a:t>scooter </a:t>
            </a:r>
            <a:r>
              <a:t>rijden</a:t>
            </a:r>
            <a:r>
              <a:t>?</a:t>
            </a:r>
          </a:p>
        </p:txBody>
      </p:sp>
      <p:pic>
        <p:nvPicPr>
          <p:cNvPr id="240" name="image10.png" descr="imag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6242341" y="4820608"/>
            <a:ext cx="2404794" cy="161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Afbeelding 6" descr="Afbeelding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784780">
            <a:off x="4411865" y="3384915"/>
            <a:ext cx="4863695" cy="3647771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ROBIN"/>
          <p:cNvSpPr txBox="1"/>
          <p:nvPr/>
        </p:nvSpPr>
        <p:spPr>
          <a:xfrm rot="20781436">
            <a:off x="5982574" y="2533281"/>
            <a:ext cx="1218436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ROBIN</a:t>
            </a:r>
          </a:p>
        </p:txBody>
      </p:sp>
      <p:pic>
        <p:nvPicPr>
          <p:cNvPr id="243" name="Puntvan0.png" descr="Puntvan0.png"/>
          <p:cNvPicPr>
            <a:picLocks noChangeAspect="1"/>
          </p:cNvPicPr>
          <p:nvPr/>
        </p:nvPicPr>
        <p:blipFill>
          <a:blip r:embed="rId4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tar"/>
          <p:cNvSpPr/>
          <p:nvPr/>
        </p:nvSpPr>
        <p:spPr>
          <a:xfrm>
            <a:off x="1651001" y="2698337"/>
            <a:ext cx="3400780" cy="3400779"/>
          </a:xfrm>
          <a:prstGeom prst="star12">
            <a:avLst>
              <a:gd name="adj" fmla="val 7197"/>
            </a:avLst>
          </a:prstGeom>
          <a:solidFill>
            <a:srgbClr val="FFFF00">
              <a:alpha val="30000"/>
            </a:srgb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9" name="PATS!"/>
          <p:cNvSpPr txBox="1"/>
          <p:nvPr/>
        </p:nvSpPr>
        <p:spPr>
          <a:xfrm rot="20962145">
            <a:off x="2677709" y="996018"/>
            <a:ext cx="3680914" cy="152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0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PATS!</a:t>
            </a:r>
          </a:p>
        </p:txBody>
      </p:sp>
      <p:sp>
        <p:nvSpPr>
          <p:cNvPr id="120" name="BOEM!"/>
          <p:cNvSpPr txBox="1"/>
          <p:nvPr/>
        </p:nvSpPr>
        <p:spPr>
          <a:xfrm rot="21230945">
            <a:off x="2663717" y="1757983"/>
            <a:ext cx="3771761" cy="152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8000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BOEM!</a:t>
            </a:r>
          </a:p>
        </p:txBody>
      </p:sp>
      <p:sp>
        <p:nvSpPr>
          <p:cNvPr id="121" name="voorstellings"/>
          <p:cNvSpPr txBox="1"/>
          <p:nvPr/>
        </p:nvSpPr>
        <p:spPr>
          <a:xfrm rot="20571907">
            <a:off x="2583241" y="3226372"/>
            <a:ext cx="866139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40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DE</a:t>
            </a:r>
          </a:p>
        </p:txBody>
      </p:sp>
      <p:sp>
        <p:nvSpPr>
          <p:cNvPr id="122" name="Rectangle"/>
          <p:cNvSpPr/>
          <p:nvPr/>
        </p:nvSpPr>
        <p:spPr>
          <a:xfrm>
            <a:off x="2751669" y="1195209"/>
            <a:ext cx="3612447" cy="1950349"/>
          </a:xfrm>
          <a:prstGeom prst="rect">
            <a:avLst/>
          </a:prstGeom>
          <a:ln w="152400">
            <a:solidFill>
              <a:srgbClr val="0000F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3" name="QUIZ"/>
          <p:cNvSpPr txBox="1"/>
          <p:nvPr/>
        </p:nvSpPr>
        <p:spPr>
          <a:xfrm>
            <a:off x="2797525" y="3457657"/>
            <a:ext cx="3631366" cy="188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00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QUIZ</a:t>
            </a:r>
          </a:p>
        </p:txBody>
      </p:sp>
      <p:sp>
        <p:nvSpPr>
          <p:cNvPr id="124" name="Star"/>
          <p:cNvSpPr/>
          <p:nvPr/>
        </p:nvSpPr>
        <p:spPr>
          <a:xfrm>
            <a:off x="5150558" y="4579018"/>
            <a:ext cx="642481" cy="642481"/>
          </a:xfrm>
          <a:prstGeom prst="star12">
            <a:avLst>
              <a:gd name="adj" fmla="val 7197"/>
            </a:avLst>
          </a:prstGeom>
          <a:solidFill>
            <a:srgbClr val="FFFF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5" name="Star"/>
          <p:cNvSpPr/>
          <p:nvPr/>
        </p:nvSpPr>
        <p:spPr>
          <a:xfrm>
            <a:off x="2471593" y="3285182"/>
            <a:ext cx="443522" cy="443522"/>
          </a:xfrm>
          <a:prstGeom prst="star12">
            <a:avLst>
              <a:gd name="adj" fmla="val 7197"/>
            </a:avLst>
          </a:prstGeom>
          <a:solidFill>
            <a:srgbClr val="FFFF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6" name="Star"/>
          <p:cNvSpPr/>
          <p:nvPr/>
        </p:nvSpPr>
        <p:spPr>
          <a:xfrm>
            <a:off x="6108462" y="4476929"/>
            <a:ext cx="443522" cy="443522"/>
          </a:xfrm>
          <a:prstGeom prst="star12">
            <a:avLst>
              <a:gd name="adj" fmla="val 7197"/>
            </a:avLst>
          </a:prstGeom>
          <a:solidFill>
            <a:srgbClr val="FFFF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27" name="Puntvan0.png" descr="Puntvan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6368" y="4470594"/>
            <a:ext cx="2925550" cy="1830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Hij was dronken."/>
          <p:cNvSpPr txBox="1"/>
          <p:nvPr/>
        </p:nvSpPr>
        <p:spPr>
          <a:xfrm>
            <a:off x="2167371" y="3821202"/>
            <a:ext cx="2664332" cy="667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Hij was </a:t>
            </a:r>
            <a:r>
              <a:t>onder invloed 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van alcohol.</a:t>
            </a:r>
          </a:p>
        </p:txBody>
      </p:sp>
      <p:pic>
        <p:nvPicPr>
          <p:cNvPr id="246" name="image10.png" descr="imag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6242341" y="4820608"/>
            <a:ext cx="2404794" cy="161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Afbeelding 9" descr="Afbeelding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784780">
            <a:off x="4411865" y="3384915"/>
            <a:ext cx="4863695" cy="364777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ROBIN"/>
          <p:cNvSpPr txBox="1"/>
          <p:nvPr/>
        </p:nvSpPr>
        <p:spPr>
          <a:xfrm rot="20781436">
            <a:off x="5982574" y="2533281"/>
            <a:ext cx="1218436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ROBIN</a:t>
            </a:r>
          </a:p>
        </p:txBody>
      </p:sp>
      <p:sp>
        <p:nvSpPr>
          <p:cNvPr id="249" name="Waardoor kon Robin niet goed meer…"/>
          <p:cNvSpPr txBox="1"/>
          <p:nvPr/>
        </p:nvSpPr>
        <p:spPr>
          <a:xfrm>
            <a:off x="2458464" y="1030371"/>
            <a:ext cx="4227125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Waardoor kon Robin niet goed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meer</a:t>
            </a:r>
            <a:r>
              <a:t> </a:t>
            </a:r>
            <a:r>
              <a:t>scooter </a:t>
            </a:r>
            <a:r>
              <a:t>rijden</a:t>
            </a:r>
            <a:r>
              <a:t>?</a:t>
            </a:r>
          </a:p>
        </p:txBody>
      </p:sp>
      <p:pic>
        <p:nvPicPr>
          <p:cNvPr id="250" name="Puntvan0.png" descr="Puntvan0.png"/>
          <p:cNvPicPr>
            <a:picLocks noChangeAspect="1"/>
          </p:cNvPicPr>
          <p:nvPr/>
        </p:nvPicPr>
        <p:blipFill>
          <a:blip r:embed="rId4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Waardoor kon Robin niet goed meer  scooter rijden en raakte hij zwaargewond ?"/>
          <p:cNvSpPr txBox="1"/>
          <p:nvPr/>
        </p:nvSpPr>
        <p:spPr>
          <a:xfrm>
            <a:off x="2037674" y="1651832"/>
            <a:ext cx="5068748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Als je onder invloed bent, reageer je:</a:t>
            </a:r>
          </a:p>
        </p:txBody>
      </p:sp>
      <p:sp>
        <p:nvSpPr>
          <p:cNvPr id="253" name="A Ze bedacht op de fiets dat ze  iets moest laten weten aan Eva…"/>
          <p:cNvSpPr txBox="1"/>
          <p:nvPr/>
        </p:nvSpPr>
        <p:spPr>
          <a:xfrm>
            <a:off x="2977488" y="3090337"/>
            <a:ext cx="3899230" cy="2085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/>
            </a:pPr>
            <a:r>
              <a:t>A</a:t>
            </a:r>
            <a:r>
              <a:rPr b="0"/>
              <a:t>	</a:t>
            </a:r>
            <a:r>
              <a:t>Net zo snel als normaal</a:t>
            </a:r>
          </a:p>
          <a:p>
            <a:pPr/>
          </a:p>
          <a:p>
            <a:pPr/>
          </a:p>
          <a:p>
            <a:pPr>
              <a:defRPr b="1"/>
            </a:pPr>
            <a:r>
              <a:t>B</a:t>
            </a:r>
            <a:r>
              <a:rPr b="0"/>
              <a:t>	</a:t>
            </a:r>
            <a:r>
              <a:t>Sneller dan normaal</a:t>
            </a:r>
          </a:p>
          <a:p>
            <a:pPr/>
          </a:p>
          <a:p>
            <a:pPr/>
          </a:p>
          <a:p>
            <a:pPr>
              <a:defRPr b="1"/>
            </a:pPr>
            <a:r>
              <a:t>C</a:t>
            </a:r>
            <a:r>
              <a:rPr b="0"/>
              <a:t>	</a:t>
            </a:r>
            <a:r>
              <a:t>Langzamer dan normaal</a:t>
            </a:r>
          </a:p>
        </p:txBody>
      </p:sp>
      <p:pic>
        <p:nvPicPr>
          <p:cNvPr id="254" name="Puntvan0.png" descr="Puntvan0.png"/>
          <p:cNvPicPr>
            <a:picLocks noChangeAspect="1"/>
          </p:cNvPicPr>
          <p:nvPr/>
        </p:nvPicPr>
        <p:blipFill>
          <a:blip r:embed="rId2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Waardoor kon Robin niet goed meer  scooter rijden en raakte hij zwaargewond ?"/>
          <p:cNvSpPr txBox="1"/>
          <p:nvPr/>
        </p:nvSpPr>
        <p:spPr>
          <a:xfrm>
            <a:off x="2037674" y="1651832"/>
            <a:ext cx="5068748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Als je onder invloed bent, reageer je:</a:t>
            </a:r>
          </a:p>
        </p:txBody>
      </p:sp>
      <p:sp>
        <p:nvSpPr>
          <p:cNvPr id="257" name="A Ze bedacht op de fiets dat ze  iets moest laten weten aan Eva…"/>
          <p:cNvSpPr txBox="1"/>
          <p:nvPr/>
        </p:nvSpPr>
        <p:spPr>
          <a:xfrm>
            <a:off x="2977488" y="3090337"/>
            <a:ext cx="3899230" cy="2085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BFBFBF"/>
                </a:solidFill>
              </a:defRPr>
            </a:pPr>
            <a:r>
              <a:t>A</a:t>
            </a:r>
            <a:r>
              <a:rPr b="0"/>
              <a:t>	</a:t>
            </a:r>
            <a:r>
              <a:t>Net zo snel als normaal</a:t>
            </a:r>
          </a:p>
          <a:p>
            <a:pPr>
              <a:defRPr>
                <a:solidFill>
                  <a:srgbClr val="BFBFBF"/>
                </a:solidFill>
              </a:defRPr>
            </a:pPr>
          </a:p>
          <a:p>
            <a:pPr>
              <a:defRPr>
                <a:solidFill>
                  <a:srgbClr val="BFBFBF"/>
                </a:solidFill>
              </a:defRPr>
            </a:pPr>
          </a:p>
          <a:p>
            <a:pPr>
              <a:defRPr b="1">
                <a:solidFill>
                  <a:srgbClr val="BFBFBF"/>
                </a:solidFill>
              </a:defRPr>
            </a:pPr>
            <a:r>
              <a:t>B</a:t>
            </a:r>
            <a:r>
              <a:rPr b="0"/>
              <a:t>	</a:t>
            </a:r>
            <a:r>
              <a:t>Sneller dan normaal</a:t>
            </a:r>
          </a:p>
          <a:p>
            <a:pPr>
              <a:defRPr>
                <a:solidFill>
                  <a:srgbClr val="BFBFBF"/>
                </a:solidFill>
              </a:defRPr>
            </a:pPr>
          </a:p>
          <a:p>
            <a:pPr>
              <a:defRPr>
                <a:solidFill>
                  <a:srgbClr val="BFBFBF"/>
                </a:solidFill>
              </a:defRPr>
            </a:pPr>
          </a:p>
          <a:p>
            <a:pPr>
              <a:defRPr b="1">
                <a:solidFill>
                  <a:srgbClr val="008000"/>
                </a:solidFill>
              </a:defRPr>
            </a:pPr>
            <a:r>
              <a:t>C</a:t>
            </a:r>
            <a:r>
              <a:rPr b="0"/>
              <a:t>	</a:t>
            </a:r>
            <a:r>
              <a:t>Langzamer dan normaal</a:t>
            </a:r>
          </a:p>
        </p:txBody>
      </p:sp>
      <p:pic>
        <p:nvPicPr>
          <p:cNvPr id="258" name="Puntvan0.png" descr="Puntvan0.png"/>
          <p:cNvPicPr>
            <a:picLocks noChangeAspect="1"/>
          </p:cNvPicPr>
          <p:nvPr/>
        </p:nvPicPr>
        <p:blipFill>
          <a:blip r:embed="rId2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Noem naast alcohol 3…"/>
          <p:cNvSpPr txBox="1"/>
          <p:nvPr/>
        </p:nvSpPr>
        <p:spPr>
          <a:xfrm>
            <a:off x="2545820" y="1449181"/>
            <a:ext cx="4052401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Noem naast alcohol 3 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andere </a:t>
            </a:r>
            <a:r>
              <a:t>verdovende middelen</a:t>
            </a:r>
          </a:p>
        </p:txBody>
      </p:sp>
      <p:pic>
        <p:nvPicPr>
          <p:cNvPr id="261" name="Puntvan0.png" descr="Puntvan0.png"/>
          <p:cNvPicPr>
            <a:picLocks noChangeAspect="1"/>
          </p:cNvPicPr>
          <p:nvPr/>
        </p:nvPicPr>
        <p:blipFill>
          <a:blip r:embed="rId2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Noem naast alcohol 3…"/>
          <p:cNvSpPr txBox="1"/>
          <p:nvPr/>
        </p:nvSpPr>
        <p:spPr>
          <a:xfrm>
            <a:off x="2545820" y="1449181"/>
            <a:ext cx="4052401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Noem naast alcohol 3 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andere </a:t>
            </a:r>
            <a:r>
              <a:t>verdovende middelen</a:t>
            </a:r>
          </a:p>
        </p:txBody>
      </p:sp>
      <p:sp>
        <p:nvSpPr>
          <p:cNvPr id="264" name="Tekstvak 1"/>
          <p:cNvSpPr txBox="1"/>
          <p:nvPr/>
        </p:nvSpPr>
        <p:spPr>
          <a:xfrm>
            <a:off x="2810419" y="2850603"/>
            <a:ext cx="1236870" cy="2377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XTC</a:t>
            </a:r>
          </a:p>
          <a:p>
            <a:pPr/>
            <a:r>
              <a:t>GHB</a:t>
            </a:r>
          </a:p>
          <a:p>
            <a:pPr/>
            <a:r>
              <a:t>MDMA</a:t>
            </a:r>
          </a:p>
          <a:p>
            <a:pPr/>
            <a:r>
              <a:t>WIET/HASJ</a:t>
            </a:r>
          </a:p>
          <a:p>
            <a:pPr/>
            <a:r>
              <a:t>COCAÏNE</a:t>
            </a:r>
          </a:p>
          <a:p>
            <a:pPr/>
            <a:r>
              <a:t>HEROÏNE</a:t>
            </a:r>
          </a:p>
          <a:p>
            <a:pPr/>
            <a:r>
              <a:t>LSD</a:t>
            </a:r>
          </a:p>
          <a:p>
            <a:pPr/>
            <a:r>
              <a:t>METHADON</a:t>
            </a:r>
          </a:p>
        </p:txBody>
      </p:sp>
      <p:sp>
        <p:nvSpPr>
          <p:cNvPr id="265" name="Tekstvak 2"/>
          <p:cNvSpPr txBox="1"/>
          <p:nvPr/>
        </p:nvSpPr>
        <p:spPr>
          <a:xfrm>
            <a:off x="4647998" y="2850604"/>
            <a:ext cx="2649769" cy="2617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PADDO’S/TRUFFELS</a:t>
            </a:r>
          </a:p>
          <a:p>
            <a:pPr/>
            <a:r>
              <a:t>LACHGAS</a:t>
            </a:r>
          </a:p>
          <a:p>
            <a:pPr/>
            <a:r>
              <a:t>SPEED</a:t>
            </a:r>
          </a:p>
          <a:p>
            <a:pPr/>
            <a:r>
              <a:t>CRYSTAL METH</a:t>
            </a:r>
          </a:p>
          <a:p>
            <a:pPr/>
            <a:r>
              <a:t>CRACK</a:t>
            </a:r>
          </a:p>
          <a:p>
            <a:pPr/>
            <a:r>
              <a:t>MORFINE</a:t>
            </a:r>
          </a:p>
          <a:p>
            <a:pPr/>
            <a:r>
              <a:t>SLAAPMIDDELEN</a:t>
            </a:r>
          </a:p>
          <a:p>
            <a:pPr/>
            <a:r>
              <a:t>ENERGY DRANKJES  </a:t>
            </a:r>
          </a:p>
          <a:p>
            <a:pPr>
              <a:defRPr sz="1400"/>
            </a:pPr>
            <a:r>
              <a:t>                             (zie volgende slide)</a:t>
            </a:r>
          </a:p>
        </p:txBody>
      </p:sp>
      <p:pic>
        <p:nvPicPr>
          <p:cNvPr id="266" name="Puntvan0.png" descr="Puntvan0.png"/>
          <p:cNvPicPr>
            <a:picLocks noChangeAspect="1"/>
          </p:cNvPicPr>
          <p:nvPr/>
        </p:nvPicPr>
        <p:blipFill>
          <a:blip r:embed="rId2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Noem, naast een telefoon, iets waardoor…"/>
          <p:cNvSpPr txBox="1"/>
          <p:nvPr/>
        </p:nvSpPr>
        <p:spPr>
          <a:xfrm>
            <a:off x="1999560" y="1008175"/>
            <a:ext cx="5548123" cy="105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algn="ctr">
              <a:defRPr sz="2500" u="sng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je kunt ook onder invloed zijn van</a:t>
            </a:r>
            <a:endParaRPr>
              <a:solidFill>
                <a:srgbClr val="0000FF"/>
              </a:solidFill>
            </a:endParaRPr>
          </a:p>
          <a:p>
            <a:pPr algn="ctr">
              <a:defRPr sz="2500" u="sng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ENERGIE-DRANKJES</a:t>
            </a:r>
          </a:p>
        </p:txBody>
      </p:sp>
      <p:sp>
        <p:nvSpPr>
          <p:cNvPr id="269" name="Tekstvak 2"/>
          <p:cNvSpPr txBox="1"/>
          <p:nvPr/>
        </p:nvSpPr>
        <p:spPr>
          <a:xfrm>
            <a:off x="1905142" y="5687697"/>
            <a:ext cx="5548123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Theo en Rie leggen in het volgende filmpje uit hoe dat kan.</a:t>
            </a:r>
          </a:p>
        </p:txBody>
      </p:sp>
      <p:sp>
        <p:nvSpPr>
          <p:cNvPr id="270" name="Cirkel"/>
          <p:cNvSpPr/>
          <p:nvPr/>
        </p:nvSpPr>
        <p:spPr>
          <a:xfrm>
            <a:off x="3541058" y="2274733"/>
            <a:ext cx="2697356" cy="2697356"/>
          </a:xfrm>
          <a:prstGeom prst="ellipse">
            <a:avLst/>
          </a:prstGeom>
          <a:gradFill>
            <a:gsLst>
              <a:gs pos="0">
                <a:srgbClr val="B76FEA"/>
              </a:gs>
              <a:gs pos="100000">
                <a:schemeClr val="accent2"/>
              </a:gs>
            </a:gsLst>
            <a:lin ang="16200000"/>
          </a:gradFill>
          <a:ln w="50800">
            <a:solidFill>
              <a:schemeClr val="accent5">
                <a:lumOff val="11617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71" name="fles.png" descr="f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4543" y="2040550"/>
            <a:ext cx="2359585" cy="3340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untvan0.png" descr="Puntvan0.png"/>
          <p:cNvPicPr>
            <a:picLocks noChangeAspect="1"/>
          </p:cNvPicPr>
          <p:nvPr/>
        </p:nvPicPr>
        <p:blipFill>
          <a:blip r:embed="rId3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media2.mp4" descr="media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89698" y="1225378"/>
            <a:ext cx="7662528" cy="4306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8.png" descr="image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0890" y="940876"/>
            <a:ext cx="8001001" cy="564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9.png" descr="image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19891" y="5545671"/>
            <a:ext cx="197558" cy="197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1" y="0"/>
                  <a:pt x="0" y="4841"/>
                  <a:pt x="0" y="10800"/>
                </a:cubicBezTo>
                <a:cubicBezTo>
                  <a:pt x="0" y="16759"/>
                  <a:pt x="4841" y="21600"/>
                  <a:pt x="10800" y="21600"/>
                </a:cubicBezTo>
                <a:cubicBezTo>
                  <a:pt x="16759" y="21600"/>
                  <a:pt x="21600" y="16759"/>
                  <a:pt x="21600" y="10800"/>
                </a:cubicBezTo>
                <a:cubicBezTo>
                  <a:pt x="21600" y="4841"/>
                  <a:pt x="16759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7" name="Puntvan0.png" descr="Puntvan0.png"/>
          <p:cNvPicPr>
            <a:picLocks noChangeAspect="1"/>
          </p:cNvPicPr>
          <p:nvPr/>
        </p:nvPicPr>
        <p:blipFill>
          <a:blip r:embed="rId7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20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56603">
                <p:cTn id="11" fill="hold" display="0">
                  <p:stCondLst>
                    <p:cond delay="indefinite"/>
                  </p:stCondLst>
                </p:cTn>
                <p:tgtEl>
                  <p:spTgt spid="274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7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Waarom ging Robin drinken?"/>
          <p:cNvSpPr txBox="1"/>
          <p:nvPr/>
        </p:nvSpPr>
        <p:spPr>
          <a:xfrm>
            <a:off x="2026576" y="1219513"/>
            <a:ext cx="5090923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Waarom ging Robin alcohol drinken?</a:t>
            </a:r>
          </a:p>
        </p:txBody>
      </p:sp>
      <p:pic>
        <p:nvPicPr>
          <p:cNvPr id="280" name="image10.png" descr="imag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6242341" y="4820608"/>
            <a:ext cx="2404794" cy="161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Afbeelding 8" descr="Afbeelding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784780">
            <a:off x="4411865" y="3384915"/>
            <a:ext cx="4863695" cy="364777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ROBIN"/>
          <p:cNvSpPr txBox="1"/>
          <p:nvPr/>
        </p:nvSpPr>
        <p:spPr>
          <a:xfrm rot="20781436">
            <a:off x="5982574" y="2533281"/>
            <a:ext cx="1218436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ROBIN</a:t>
            </a:r>
          </a:p>
        </p:txBody>
      </p:sp>
      <p:pic>
        <p:nvPicPr>
          <p:cNvPr id="283" name="Puntvan0.png" descr="Puntvan0.png"/>
          <p:cNvPicPr>
            <a:picLocks noChangeAspect="1"/>
          </p:cNvPicPr>
          <p:nvPr/>
        </p:nvPicPr>
        <p:blipFill>
          <a:blip r:embed="rId4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Hij dronk zichzelf moed in om met Eva te durven dansen."/>
          <p:cNvSpPr txBox="1"/>
          <p:nvPr/>
        </p:nvSpPr>
        <p:spPr>
          <a:xfrm>
            <a:off x="1452493" y="3917162"/>
            <a:ext cx="4121051" cy="667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Hij dronk zichzelf moed in om met Eva te durven dansen</a:t>
            </a:r>
            <a:r>
              <a:t>/praten</a:t>
            </a:r>
            <a:r>
              <a:t>.</a:t>
            </a:r>
          </a:p>
        </p:txBody>
      </p:sp>
      <p:sp>
        <p:nvSpPr>
          <p:cNvPr id="286" name="Waarom ging Robin drinken?"/>
          <p:cNvSpPr txBox="1"/>
          <p:nvPr/>
        </p:nvSpPr>
        <p:spPr>
          <a:xfrm>
            <a:off x="2026576" y="1219513"/>
            <a:ext cx="5090923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Waarom ging Robin alcohol drinken?</a:t>
            </a:r>
          </a:p>
        </p:txBody>
      </p:sp>
      <p:pic>
        <p:nvPicPr>
          <p:cNvPr id="287" name="image10.png" descr="imag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6242341" y="4820608"/>
            <a:ext cx="2404794" cy="161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Afbeelding 10" descr="Afbeelding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784780">
            <a:off x="4411865" y="3384915"/>
            <a:ext cx="4863695" cy="3647771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ROBIN"/>
          <p:cNvSpPr txBox="1"/>
          <p:nvPr/>
        </p:nvSpPr>
        <p:spPr>
          <a:xfrm rot="20781436">
            <a:off x="5982574" y="2533281"/>
            <a:ext cx="1218436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ROBIN</a:t>
            </a:r>
          </a:p>
        </p:txBody>
      </p:sp>
      <p:pic>
        <p:nvPicPr>
          <p:cNvPr id="290" name="Puntvan0.png" descr="Puntvan0.png"/>
          <p:cNvPicPr>
            <a:picLocks noChangeAspect="1"/>
          </p:cNvPicPr>
          <p:nvPr/>
        </p:nvPicPr>
        <p:blipFill>
          <a:blip r:embed="rId4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13.tif" descr="image1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5216" y="4519102"/>
            <a:ext cx="1530346" cy="1020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3"/>
                  <a:pt x="0" y="10796"/>
                </a:cubicBezTo>
                <a:cubicBezTo>
                  <a:pt x="0" y="16759"/>
                  <a:pt x="4835" y="21600"/>
                  <a:pt x="10800" y="21600"/>
                </a:cubicBezTo>
                <a:cubicBezTo>
                  <a:pt x="16765" y="21600"/>
                  <a:pt x="21600" y="16759"/>
                  <a:pt x="21600" y="10796"/>
                </a:cubicBezTo>
                <a:cubicBezTo>
                  <a:pt x="21600" y="4833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3" name="Afleiding"/>
          <p:cNvSpPr txBox="1"/>
          <p:nvPr/>
        </p:nvSpPr>
        <p:spPr>
          <a:xfrm>
            <a:off x="1634830" y="5491265"/>
            <a:ext cx="925112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/>
            <a:r>
              <a:t>Afleiding</a:t>
            </a:r>
          </a:p>
        </p:txBody>
      </p:sp>
      <p:sp>
        <p:nvSpPr>
          <p:cNvPr id="294" name="Zichtbaarheid"/>
          <p:cNvSpPr txBox="1"/>
          <p:nvPr/>
        </p:nvSpPr>
        <p:spPr>
          <a:xfrm>
            <a:off x="3902195" y="5491265"/>
            <a:ext cx="1380079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/>
            <a:r>
              <a:t>Zichtbaarheid</a:t>
            </a:r>
          </a:p>
        </p:txBody>
      </p:sp>
      <p:sp>
        <p:nvSpPr>
          <p:cNvPr id="295" name="Alcohol/…"/>
          <p:cNvSpPr txBox="1"/>
          <p:nvPr/>
        </p:nvSpPr>
        <p:spPr>
          <a:xfrm>
            <a:off x="6504026" y="5547488"/>
            <a:ext cx="1380079" cy="62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solidFill>
                  <a:srgbClr val="0000FF"/>
                </a:solidFill>
              </a:defRPr>
            </a:pPr>
            <a:r>
              <a:t>Verdovende</a:t>
            </a:r>
          </a:p>
          <a:p>
            <a:pPr algn="ctr">
              <a:defRPr>
                <a:solidFill>
                  <a:srgbClr val="0000FF"/>
                </a:solidFill>
              </a:defRPr>
            </a:pPr>
            <a:r>
              <a:t>middelen</a:t>
            </a:r>
          </a:p>
        </p:txBody>
      </p:sp>
      <p:pic>
        <p:nvPicPr>
          <p:cNvPr id="296" name="image14.tif" descr="image14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7432" y="4327786"/>
            <a:ext cx="760208" cy="1302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15.png" descr="image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29667" y="4279720"/>
            <a:ext cx="319547" cy="1211545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Ik was verdrietig en wilde snel naar huis. Ik ging appen omdat ik geen ruzie…"/>
          <p:cNvSpPr txBox="1"/>
          <p:nvPr/>
        </p:nvSpPr>
        <p:spPr>
          <a:xfrm>
            <a:off x="1934746" y="1331876"/>
            <a:ext cx="5292400" cy="150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SAMENVATTING</a:t>
            </a:r>
            <a:endParaRPr sz="1600"/>
          </a:p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 3 hoofdoorzaken voor (dodelijke) ongevallen bij jongeren zijn:</a:t>
            </a:r>
          </a:p>
        </p:txBody>
      </p:sp>
      <p:pic>
        <p:nvPicPr>
          <p:cNvPr id="299" name="Afbeelding 1" descr="Afbeelding 1"/>
          <p:cNvPicPr>
            <a:picLocks noChangeAspect="1"/>
          </p:cNvPicPr>
          <p:nvPr/>
        </p:nvPicPr>
        <p:blipFill>
          <a:blip r:embed="rId5">
            <a:extLst/>
          </a:blip>
          <a:srcRect l="8709" t="9639" r="7788" b="14427"/>
          <a:stretch>
            <a:fillRect/>
          </a:stretch>
        </p:blipFill>
        <p:spPr>
          <a:xfrm>
            <a:off x="7140433" y="4961852"/>
            <a:ext cx="554696" cy="543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untvan0.png" descr="Puntvan0.png"/>
          <p:cNvPicPr>
            <a:picLocks noChangeAspect="1"/>
          </p:cNvPicPr>
          <p:nvPr/>
        </p:nvPicPr>
        <p:blipFill>
          <a:blip r:embed="rId6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onde 1"/>
          <p:cNvSpPr txBox="1"/>
          <p:nvPr/>
        </p:nvSpPr>
        <p:spPr>
          <a:xfrm>
            <a:off x="2184062" y="832632"/>
            <a:ext cx="4761766" cy="134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70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RONDE 1</a:t>
            </a:r>
          </a:p>
        </p:txBody>
      </p:sp>
      <p:sp>
        <p:nvSpPr>
          <p:cNvPr id="130" name="Rectangle"/>
          <p:cNvSpPr/>
          <p:nvPr/>
        </p:nvSpPr>
        <p:spPr>
          <a:xfrm>
            <a:off x="2187223" y="843209"/>
            <a:ext cx="4755444" cy="1334374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" name="Star"/>
          <p:cNvSpPr/>
          <p:nvPr/>
        </p:nvSpPr>
        <p:spPr>
          <a:xfrm>
            <a:off x="1880096" y="536080"/>
            <a:ext cx="642481" cy="642481"/>
          </a:xfrm>
          <a:prstGeom prst="star12">
            <a:avLst>
              <a:gd name="adj" fmla="val 7197"/>
            </a:avLst>
          </a:prstGeom>
          <a:solidFill>
            <a:srgbClr val="FFFF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32" name="Afbeelding 4" descr="Afbeelding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4930604">
            <a:off x="92051" y="3457004"/>
            <a:ext cx="4863694" cy="3647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Afbeelding 5" descr="Afbeelding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2474266" y="3637641"/>
            <a:ext cx="4455462" cy="3341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Afbeelding 7" descr="Afbeelding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851934">
            <a:off x="4780595" y="3559483"/>
            <a:ext cx="4455462" cy="3341597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voorstellingsvragen"/>
          <p:cNvSpPr txBox="1"/>
          <p:nvPr/>
        </p:nvSpPr>
        <p:spPr>
          <a:xfrm rot="21332153">
            <a:off x="2054680" y="5452566"/>
            <a:ext cx="2593685" cy="599439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 broer &amp; zus   </a:t>
            </a:r>
          </a:p>
        </p:txBody>
      </p:sp>
      <p:sp>
        <p:nvSpPr>
          <p:cNvPr id="136" name="ROBIN"/>
          <p:cNvSpPr txBox="1"/>
          <p:nvPr/>
        </p:nvSpPr>
        <p:spPr>
          <a:xfrm rot="20923308">
            <a:off x="1577819" y="2729316"/>
            <a:ext cx="1218436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ROBIN</a:t>
            </a:r>
          </a:p>
        </p:txBody>
      </p:sp>
      <p:sp>
        <p:nvSpPr>
          <p:cNvPr id="137" name="PUCK"/>
          <p:cNvSpPr txBox="1"/>
          <p:nvPr/>
        </p:nvSpPr>
        <p:spPr>
          <a:xfrm rot="638632">
            <a:off x="4250760" y="2784108"/>
            <a:ext cx="1061649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PUCK</a:t>
            </a:r>
          </a:p>
        </p:txBody>
      </p:sp>
      <p:sp>
        <p:nvSpPr>
          <p:cNvPr id="138" name="EVA"/>
          <p:cNvSpPr txBox="1"/>
          <p:nvPr/>
        </p:nvSpPr>
        <p:spPr>
          <a:xfrm rot="21057865">
            <a:off x="6441928" y="2759063"/>
            <a:ext cx="822362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EVA</a:t>
            </a:r>
          </a:p>
        </p:txBody>
      </p:sp>
      <p:sp>
        <p:nvSpPr>
          <p:cNvPr id="139" name="voorstellingsvragen"/>
          <p:cNvSpPr txBox="1"/>
          <p:nvPr/>
        </p:nvSpPr>
        <p:spPr>
          <a:xfrm rot="585533">
            <a:off x="5480883" y="5447259"/>
            <a:ext cx="1283773" cy="599439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BFF’s</a:t>
            </a:r>
          </a:p>
        </p:txBody>
      </p:sp>
      <p:pic>
        <p:nvPicPr>
          <p:cNvPr id="140" name="Puntvan0.png" descr="Puntvan0.png"/>
          <p:cNvPicPr>
            <a:picLocks noChangeAspect="1"/>
          </p:cNvPicPr>
          <p:nvPr/>
        </p:nvPicPr>
        <p:blipFill>
          <a:blip r:embed="rId5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"/>
          <p:cNvGrpSpPr/>
          <p:nvPr/>
        </p:nvGrpSpPr>
        <p:grpSpPr>
          <a:xfrm>
            <a:off x="6768844" y="2818683"/>
            <a:ext cx="1368781" cy="1744036"/>
            <a:chOff x="0" y="0"/>
            <a:chExt cx="1368780" cy="1744035"/>
          </a:xfrm>
        </p:grpSpPr>
        <p:sp>
          <p:nvSpPr>
            <p:cNvPr id="302" name="Shape"/>
            <p:cNvSpPr/>
            <p:nvPr/>
          </p:nvSpPr>
          <p:spPr>
            <a:xfrm>
              <a:off x="0" y="0"/>
              <a:ext cx="1368781" cy="1744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4229"/>
                  </a:lnTo>
                  <a:lnTo>
                    <a:pt x="18000" y="14229"/>
                  </a:lnTo>
                  <a:lnTo>
                    <a:pt x="11867" y="21600"/>
                  </a:lnTo>
                  <a:lnTo>
                    <a:pt x="12600" y="14229"/>
                  </a:lnTo>
                  <a:lnTo>
                    <a:pt x="0" y="14229"/>
                  </a:lnTo>
                  <a:lnTo>
                    <a:pt x="0" y="83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000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303" name="Ik durfde niet te dansen!"/>
            <p:cNvSpPr txBox="1"/>
            <p:nvPr/>
          </p:nvSpPr>
          <p:spPr>
            <a:xfrm>
              <a:off x="-1" y="297141"/>
              <a:ext cx="1368782" cy="554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1600"/>
              </a:pPr>
              <a:r>
                <a:t>Ik durfde niet te dansen</a:t>
              </a:r>
              <a:r>
                <a:t>…</a:t>
              </a:r>
            </a:p>
          </p:txBody>
        </p:sp>
      </p:grpSp>
      <p:grpSp>
        <p:nvGrpSpPr>
          <p:cNvPr id="307" name="Group"/>
          <p:cNvGrpSpPr/>
          <p:nvPr/>
        </p:nvGrpSpPr>
        <p:grpSpPr>
          <a:xfrm>
            <a:off x="4436190" y="2820436"/>
            <a:ext cx="1368781" cy="1744036"/>
            <a:chOff x="0" y="0"/>
            <a:chExt cx="1368780" cy="1744035"/>
          </a:xfrm>
        </p:grpSpPr>
        <p:sp>
          <p:nvSpPr>
            <p:cNvPr id="305" name="Shape"/>
            <p:cNvSpPr/>
            <p:nvPr/>
          </p:nvSpPr>
          <p:spPr>
            <a:xfrm>
              <a:off x="0" y="0"/>
              <a:ext cx="1368781" cy="1744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4229"/>
                  </a:lnTo>
                  <a:lnTo>
                    <a:pt x="18000" y="14229"/>
                  </a:lnTo>
                  <a:lnTo>
                    <a:pt x="11867" y="21600"/>
                  </a:lnTo>
                  <a:lnTo>
                    <a:pt x="12600" y="14229"/>
                  </a:lnTo>
                  <a:lnTo>
                    <a:pt x="0" y="14229"/>
                  </a:lnTo>
                  <a:lnTo>
                    <a:pt x="0" y="83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000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306" name="Ik durfde niet te dansen!"/>
            <p:cNvSpPr txBox="1"/>
            <p:nvPr/>
          </p:nvSpPr>
          <p:spPr>
            <a:xfrm>
              <a:off x="-1" y="170141"/>
              <a:ext cx="1368782" cy="808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/>
              </a:lvl1pPr>
            </a:lstStyle>
            <a:p>
              <a:pPr/>
              <a:r>
                <a:t>Ik wilde het feest niet missen!</a:t>
              </a:r>
            </a:p>
          </p:txBody>
        </p:sp>
      </p:grpSp>
      <p:grpSp>
        <p:nvGrpSpPr>
          <p:cNvPr id="310" name="Group"/>
          <p:cNvGrpSpPr/>
          <p:nvPr/>
        </p:nvGrpSpPr>
        <p:grpSpPr>
          <a:xfrm>
            <a:off x="2006712" y="2820436"/>
            <a:ext cx="1368781" cy="1744036"/>
            <a:chOff x="0" y="0"/>
            <a:chExt cx="1368780" cy="1744035"/>
          </a:xfrm>
        </p:grpSpPr>
        <p:sp>
          <p:nvSpPr>
            <p:cNvPr id="308" name="Shape"/>
            <p:cNvSpPr/>
            <p:nvPr/>
          </p:nvSpPr>
          <p:spPr>
            <a:xfrm>
              <a:off x="0" y="0"/>
              <a:ext cx="1368781" cy="1744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4229"/>
                  </a:lnTo>
                  <a:lnTo>
                    <a:pt x="18000" y="14229"/>
                  </a:lnTo>
                  <a:lnTo>
                    <a:pt x="11867" y="21600"/>
                  </a:lnTo>
                  <a:lnTo>
                    <a:pt x="12600" y="14229"/>
                  </a:lnTo>
                  <a:lnTo>
                    <a:pt x="0" y="14229"/>
                  </a:lnTo>
                  <a:lnTo>
                    <a:pt x="0" y="830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000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</a:p>
          </p:txBody>
        </p:sp>
        <p:sp>
          <p:nvSpPr>
            <p:cNvPr id="309" name="Ik durfde niet te dansen!"/>
            <p:cNvSpPr txBox="1"/>
            <p:nvPr/>
          </p:nvSpPr>
          <p:spPr>
            <a:xfrm>
              <a:off x="-1" y="170141"/>
              <a:ext cx="1368782" cy="808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1600"/>
              </a:pPr>
              <a:r>
                <a:t>Ik was boos en </a:t>
              </a:r>
            </a:p>
            <a:p>
              <a:pPr algn="ctr">
                <a:defRPr sz="1600"/>
              </a:pPr>
              <a:r>
                <a:t>wilde  snel naar huis…</a:t>
              </a:r>
            </a:p>
          </p:txBody>
        </p:sp>
      </p:grpSp>
      <p:sp>
        <p:nvSpPr>
          <p:cNvPr id="311" name="Ik was verdrietig en wilde snel naar huis. Ik ging appen omdat ik geen ruzie…"/>
          <p:cNvSpPr txBox="1"/>
          <p:nvPr/>
        </p:nvSpPr>
        <p:spPr>
          <a:xfrm>
            <a:off x="1111851" y="759860"/>
            <a:ext cx="7187187" cy="150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UIT DE VOORSTELLING</a:t>
            </a:r>
            <a:endParaRPr sz="1600"/>
          </a:p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vonden de jongeren uit de voorstelling belangrijker dan hun eigen veiligheid:</a:t>
            </a:r>
          </a:p>
        </p:txBody>
      </p:sp>
      <p:pic>
        <p:nvPicPr>
          <p:cNvPr id="312" name="Afbeelding 19" descr="Afbeelding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595267">
            <a:off x="4337001" y="3916455"/>
            <a:ext cx="4863694" cy="3647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Afbeelding 20" descr="Afbeelding 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210332">
            <a:off x="-396093" y="4016845"/>
            <a:ext cx="4455462" cy="3341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Afbeelding 21" descr="Afbeelding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2178717" y="3887396"/>
            <a:ext cx="4455462" cy="3341597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ROBIN"/>
          <p:cNvSpPr txBox="1"/>
          <p:nvPr/>
        </p:nvSpPr>
        <p:spPr>
          <a:xfrm rot="654741">
            <a:off x="6886182" y="5636149"/>
            <a:ext cx="1218436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ROBIN</a:t>
            </a:r>
          </a:p>
        </p:txBody>
      </p:sp>
      <p:sp>
        <p:nvSpPr>
          <p:cNvPr id="316" name="PUCK"/>
          <p:cNvSpPr txBox="1"/>
          <p:nvPr/>
        </p:nvSpPr>
        <p:spPr>
          <a:xfrm rot="638632">
            <a:off x="1788561" y="5639741"/>
            <a:ext cx="1061649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PUCK</a:t>
            </a:r>
          </a:p>
        </p:txBody>
      </p:sp>
      <p:sp>
        <p:nvSpPr>
          <p:cNvPr id="317" name="EVA"/>
          <p:cNvSpPr txBox="1"/>
          <p:nvPr/>
        </p:nvSpPr>
        <p:spPr>
          <a:xfrm rot="657828">
            <a:off x="4398850" y="5689134"/>
            <a:ext cx="822362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EVA</a:t>
            </a:r>
          </a:p>
        </p:txBody>
      </p:sp>
      <p:pic>
        <p:nvPicPr>
          <p:cNvPr id="318" name="Puntvan0.png" descr="Puntvan0.png"/>
          <p:cNvPicPr>
            <a:picLocks noChangeAspect="1"/>
          </p:cNvPicPr>
          <p:nvPr/>
        </p:nvPicPr>
        <p:blipFill>
          <a:blip r:embed="rId5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Wat is de grootste oorzaak van (dodelijke) ongevallen…"/>
          <p:cNvSpPr txBox="1"/>
          <p:nvPr/>
        </p:nvSpPr>
        <p:spPr>
          <a:xfrm>
            <a:off x="2300319" y="1946750"/>
            <a:ext cx="4899530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is de grootste oorzaak van 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(dodelijke) ongevallen</a:t>
            </a:r>
            <a:r>
              <a:t> </a:t>
            </a:r>
            <a:r>
              <a:t>bij jongeren?</a:t>
            </a:r>
          </a:p>
        </p:txBody>
      </p:sp>
      <p:sp>
        <p:nvSpPr>
          <p:cNvPr id="321" name="Afleiding"/>
          <p:cNvSpPr/>
          <p:nvPr/>
        </p:nvSpPr>
        <p:spPr>
          <a:xfrm>
            <a:off x="1660215" y="3366179"/>
            <a:ext cx="1017929" cy="358486"/>
          </a:xfrm>
          <a:prstGeom prst="rect">
            <a:avLst/>
          </a:prstGeom>
          <a:ln w="25400">
            <a:solidFill>
              <a:srgbClr val="3366F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  <a:r>
              <a:t> Afleiding  </a:t>
            </a:r>
          </a:p>
        </p:txBody>
      </p:sp>
      <p:sp>
        <p:nvSpPr>
          <p:cNvPr id="322" name="Zichtbaarheid"/>
          <p:cNvSpPr/>
          <p:nvPr/>
        </p:nvSpPr>
        <p:spPr>
          <a:xfrm>
            <a:off x="3934769" y="3366179"/>
            <a:ext cx="1405479" cy="358486"/>
          </a:xfrm>
          <a:prstGeom prst="rect">
            <a:avLst/>
          </a:prstGeom>
          <a:ln w="25400">
            <a:solidFill>
              <a:srgbClr val="3366F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Zichtbaarheid</a:t>
            </a:r>
          </a:p>
        </p:txBody>
      </p:sp>
      <p:sp>
        <p:nvSpPr>
          <p:cNvPr id="323" name="Alcohol/…"/>
          <p:cNvSpPr/>
          <p:nvPr/>
        </p:nvSpPr>
        <p:spPr>
          <a:xfrm>
            <a:off x="6631743" y="3279561"/>
            <a:ext cx="1246531" cy="650587"/>
          </a:xfrm>
          <a:prstGeom prst="rect">
            <a:avLst/>
          </a:prstGeom>
          <a:ln w="25400">
            <a:solidFill>
              <a:srgbClr val="3366F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/>
            <a:r>
              <a:t>Verdovende</a:t>
            </a:r>
            <a:endParaRPr>
              <a:solidFill>
                <a:srgbClr val="FFFFFF"/>
              </a:solidFill>
            </a:endParaRPr>
          </a:p>
          <a:p>
            <a:pPr algn="ctr"/>
            <a:r>
              <a:t>middelen</a:t>
            </a:r>
          </a:p>
        </p:txBody>
      </p:sp>
      <p:pic>
        <p:nvPicPr>
          <p:cNvPr id="324" name="image13.tif" descr="image1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5216" y="4519102"/>
            <a:ext cx="1530346" cy="1020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3"/>
                  <a:pt x="0" y="10796"/>
                </a:cubicBezTo>
                <a:cubicBezTo>
                  <a:pt x="0" y="16759"/>
                  <a:pt x="4835" y="21600"/>
                  <a:pt x="10800" y="21600"/>
                </a:cubicBezTo>
                <a:cubicBezTo>
                  <a:pt x="16765" y="21600"/>
                  <a:pt x="21600" y="16759"/>
                  <a:pt x="21600" y="10796"/>
                </a:cubicBezTo>
                <a:cubicBezTo>
                  <a:pt x="21600" y="4833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5" name="image14.tif" descr="image14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7432" y="4327786"/>
            <a:ext cx="760208" cy="1302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15.png" descr="image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29667" y="4279720"/>
            <a:ext cx="319547" cy="1211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Afbeelding 20" descr="Afbeelding 20"/>
          <p:cNvPicPr>
            <a:picLocks noChangeAspect="1"/>
          </p:cNvPicPr>
          <p:nvPr/>
        </p:nvPicPr>
        <p:blipFill>
          <a:blip r:embed="rId5">
            <a:extLst/>
          </a:blip>
          <a:srcRect l="8709" t="9639" r="7788" b="14427"/>
          <a:stretch>
            <a:fillRect/>
          </a:stretch>
        </p:blipFill>
        <p:spPr>
          <a:xfrm>
            <a:off x="7140433" y="4961852"/>
            <a:ext cx="554696" cy="543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Puntvan0.png" descr="Puntvan0.png"/>
          <p:cNvPicPr>
            <a:picLocks noChangeAspect="1"/>
          </p:cNvPicPr>
          <p:nvPr/>
        </p:nvPicPr>
        <p:blipFill>
          <a:blip r:embed="rId6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Wat is de grootste oorzaak van (dodelijke) ongevallen…"/>
          <p:cNvSpPr txBox="1"/>
          <p:nvPr/>
        </p:nvSpPr>
        <p:spPr>
          <a:xfrm>
            <a:off x="2300319" y="1946750"/>
            <a:ext cx="4899530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is de grootste oorzaak van 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(dodelijke) ongevallen</a:t>
            </a:r>
            <a:r>
              <a:t> </a:t>
            </a:r>
            <a:r>
              <a:t>bij jongeren?</a:t>
            </a:r>
          </a:p>
        </p:txBody>
      </p:sp>
      <p:pic>
        <p:nvPicPr>
          <p:cNvPr id="331" name="image14.tif" descr="image14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0802" y="4042264"/>
            <a:ext cx="1231891" cy="2110218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Afleiding"/>
          <p:cNvSpPr/>
          <p:nvPr/>
        </p:nvSpPr>
        <p:spPr>
          <a:xfrm>
            <a:off x="1397923" y="3310954"/>
            <a:ext cx="1528710" cy="470157"/>
          </a:xfrm>
          <a:prstGeom prst="rect">
            <a:avLst/>
          </a:prstGeom>
          <a:ln w="25400">
            <a:solidFill>
              <a:srgbClr val="3366F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/>
            </a:lvl1pPr>
          </a:lstStyle>
          <a:p>
            <a:pPr/>
            <a:r>
              <a:t> Afleiding  </a:t>
            </a:r>
          </a:p>
        </p:txBody>
      </p:sp>
      <p:sp>
        <p:nvSpPr>
          <p:cNvPr id="333" name="Zichtbaarheid"/>
          <p:cNvSpPr/>
          <p:nvPr/>
        </p:nvSpPr>
        <p:spPr>
          <a:xfrm>
            <a:off x="3934769" y="3366179"/>
            <a:ext cx="1405479" cy="358486"/>
          </a:xfrm>
          <a:prstGeom prst="rect">
            <a:avLst/>
          </a:prstGeom>
          <a:ln w="25400">
            <a:solidFill>
              <a:srgbClr val="B9CDE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pPr/>
            <a:r>
              <a:t>Zichtbaarheid</a:t>
            </a:r>
          </a:p>
        </p:txBody>
      </p:sp>
      <p:sp>
        <p:nvSpPr>
          <p:cNvPr id="334" name="Alcohol/…"/>
          <p:cNvSpPr/>
          <p:nvPr/>
        </p:nvSpPr>
        <p:spPr>
          <a:xfrm>
            <a:off x="6631743" y="3279561"/>
            <a:ext cx="1246531" cy="650587"/>
          </a:xfrm>
          <a:prstGeom prst="rect">
            <a:avLst/>
          </a:prstGeom>
          <a:ln w="25400">
            <a:solidFill>
              <a:srgbClr val="B9CDE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>
                <a:solidFill>
                  <a:srgbClr val="BFBFBF"/>
                </a:solidFill>
              </a:defRPr>
            </a:pPr>
            <a:r>
              <a:t>Verdovende</a:t>
            </a:r>
            <a:endParaRPr>
              <a:solidFill>
                <a:srgbClr val="FFFFFF"/>
              </a:solidFill>
            </a:endParaRPr>
          </a:p>
          <a:p>
            <a:pPr algn="ctr">
              <a:defRPr>
                <a:solidFill>
                  <a:srgbClr val="BFBFBF"/>
                </a:solidFill>
              </a:defRPr>
            </a:pPr>
            <a:r>
              <a:t>middelen</a:t>
            </a:r>
          </a:p>
        </p:txBody>
      </p:sp>
      <p:pic>
        <p:nvPicPr>
          <p:cNvPr id="335" name="image13.tif" descr="image13.tif"/>
          <p:cNvPicPr>
            <a:picLocks noChangeAspect="1"/>
          </p:cNvPicPr>
          <p:nvPr/>
        </p:nvPicPr>
        <p:blipFill>
          <a:blip r:embed="rId3">
            <a:alphaModFix amt="48000"/>
            <a:extLst/>
          </a:blip>
          <a:stretch>
            <a:fillRect/>
          </a:stretch>
        </p:blipFill>
        <p:spPr>
          <a:xfrm>
            <a:off x="3825216" y="4519102"/>
            <a:ext cx="1530346" cy="1020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3"/>
                  <a:pt x="0" y="10796"/>
                </a:cubicBezTo>
                <a:cubicBezTo>
                  <a:pt x="0" y="16759"/>
                  <a:pt x="4835" y="21600"/>
                  <a:pt x="10800" y="21600"/>
                </a:cubicBezTo>
                <a:cubicBezTo>
                  <a:pt x="16765" y="21600"/>
                  <a:pt x="21600" y="16759"/>
                  <a:pt x="21600" y="10796"/>
                </a:cubicBezTo>
                <a:cubicBezTo>
                  <a:pt x="21600" y="4833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6" name="image15.png" descr="image15.png"/>
          <p:cNvPicPr>
            <a:picLocks noChangeAspect="1"/>
          </p:cNvPicPr>
          <p:nvPr/>
        </p:nvPicPr>
        <p:blipFill>
          <a:blip r:embed="rId4">
            <a:alphaModFix amt="48000"/>
            <a:extLst/>
          </a:blip>
          <a:stretch>
            <a:fillRect/>
          </a:stretch>
        </p:blipFill>
        <p:spPr>
          <a:xfrm>
            <a:off x="6929667" y="4279720"/>
            <a:ext cx="319547" cy="1211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Afbeelding 16" descr="Afbeelding 16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rcRect l="25085" t="9639" r="7788" b="14427"/>
          <a:stretch>
            <a:fillRect/>
          </a:stretch>
        </p:blipFill>
        <p:spPr>
          <a:xfrm>
            <a:off x="7249215" y="4961852"/>
            <a:ext cx="445914" cy="543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untvan0.png" descr="Puntvan0.png"/>
          <p:cNvPicPr>
            <a:picLocks noChangeAspect="1"/>
          </p:cNvPicPr>
          <p:nvPr/>
        </p:nvPicPr>
        <p:blipFill>
          <a:blip r:embed="rId6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de GROTE fiets-test"/>
          <p:cNvSpPr txBox="1"/>
          <p:nvPr/>
        </p:nvSpPr>
        <p:spPr>
          <a:xfrm>
            <a:off x="1191740" y="4409171"/>
            <a:ext cx="6760521" cy="79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Samen maken we een punt van nul, want elk verkeersslachtoffer is er één teveel.</a:t>
            </a:r>
          </a:p>
        </p:txBody>
      </p:sp>
      <p:pic>
        <p:nvPicPr>
          <p:cNvPr id="341" name="Puntvan0.png" descr="Puntvan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2589" y="1162155"/>
            <a:ext cx="4718822" cy="2952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Puntvan0.png" descr="Puntvan0.png"/>
          <p:cNvPicPr>
            <a:picLocks noChangeAspect="1"/>
          </p:cNvPicPr>
          <p:nvPr/>
        </p:nvPicPr>
        <p:blipFill>
          <a:blip r:embed="rId2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onde 3"/>
          <p:cNvSpPr txBox="1"/>
          <p:nvPr/>
        </p:nvSpPr>
        <p:spPr>
          <a:xfrm>
            <a:off x="2173393" y="1552057"/>
            <a:ext cx="4783104" cy="134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70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Ronde </a:t>
            </a:r>
            <a:r>
              <a:t>2</a:t>
            </a:r>
          </a:p>
        </p:txBody>
      </p:sp>
      <p:sp>
        <p:nvSpPr>
          <p:cNvPr id="345" name="de GROTE fiets-test"/>
          <p:cNvSpPr txBox="1"/>
          <p:nvPr/>
        </p:nvSpPr>
        <p:spPr>
          <a:xfrm rot="21343334">
            <a:off x="1949326" y="3747330"/>
            <a:ext cx="5328750" cy="1107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800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Bespreek alle antwoorden </a:t>
            </a:r>
          </a:p>
          <a:p>
            <a:pPr algn="ctr">
              <a:defRPr sz="2800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met de hele groep!</a:t>
            </a:r>
          </a:p>
        </p:txBody>
      </p:sp>
      <p:sp>
        <p:nvSpPr>
          <p:cNvPr id="346" name="Rectangle"/>
          <p:cNvSpPr/>
          <p:nvPr/>
        </p:nvSpPr>
        <p:spPr>
          <a:xfrm>
            <a:off x="2187223" y="1559240"/>
            <a:ext cx="4755444" cy="1334374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7" name="Star"/>
          <p:cNvSpPr/>
          <p:nvPr/>
        </p:nvSpPr>
        <p:spPr>
          <a:xfrm>
            <a:off x="1880096" y="1252110"/>
            <a:ext cx="642481" cy="642481"/>
          </a:xfrm>
          <a:prstGeom prst="star12">
            <a:avLst>
              <a:gd name="adj" fmla="val 7197"/>
            </a:avLst>
          </a:prstGeom>
          <a:solidFill>
            <a:srgbClr val="FFFF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48" name="Puntvan0.png" descr="Puntvan0.png"/>
          <p:cNvPicPr>
            <a:picLocks noChangeAspect="1"/>
          </p:cNvPicPr>
          <p:nvPr/>
        </p:nvPicPr>
        <p:blipFill>
          <a:blip r:embed="rId2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Wat is de grootste oorzaak van (dodelijke) ongevallen…"/>
          <p:cNvSpPr txBox="1"/>
          <p:nvPr/>
        </p:nvSpPr>
        <p:spPr>
          <a:xfrm>
            <a:off x="1283621" y="1946750"/>
            <a:ext cx="6932968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Noem een veilige oplossing om tijdens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het fietsen niet afgeleid te worden door je telefoon.</a:t>
            </a:r>
          </a:p>
        </p:txBody>
      </p:sp>
      <p:sp>
        <p:nvSpPr>
          <p:cNvPr id="351" name="Tekstvak 10"/>
          <p:cNvSpPr txBox="1"/>
          <p:nvPr/>
        </p:nvSpPr>
        <p:spPr>
          <a:xfrm rot="21346573">
            <a:off x="2366754" y="4730891"/>
            <a:ext cx="4822768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  <a:r>
              <a:t>Bespreek alle antwoorden met de hele groep!</a:t>
            </a:r>
          </a:p>
        </p:txBody>
      </p:sp>
      <p:pic>
        <p:nvPicPr>
          <p:cNvPr id="352" name="Puntvan0.png" descr="Puntvan0.png"/>
          <p:cNvPicPr>
            <a:picLocks noChangeAspect="1"/>
          </p:cNvPicPr>
          <p:nvPr/>
        </p:nvPicPr>
        <p:blipFill>
          <a:blip r:embed="rId2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Wat is de grootste oorzaak van (dodelijke) ongevallen…"/>
          <p:cNvSpPr txBox="1"/>
          <p:nvPr/>
        </p:nvSpPr>
        <p:spPr>
          <a:xfrm>
            <a:off x="1767156" y="1946750"/>
            <a:ext cx="5965883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Je gaat ‘s avonds naar een feest,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maar je fietslicht is kapot. Hoe los je dit op?</a:t>
            </a:r>
          </a:p>
        </p:txBody>
      </p:sp>
      <p:sp>
        <p:nvSpPr>
          <p:cNvPr id="355" name="Tekstvak 2"/>
          <p:cNvSpPr txBox="1"/>
          <p:nvPr/>
        </p:nvSpPr>
        <p:spPr>
          <a:xfrm rot="21346573">
            <a:off x="2366762" y="4731097"/>
            <a:ext cx="4817173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  <a:r>
              <a:t>Bespreek alle antwoorden met de hele groep!</a:t>
            </a:r>
          </a:p>
        </p:txBody>
      </p:sp>
      <p:pic>
        <p:nvPicPr>
          <p:cNvPr id="356" name="Puntvan0.png" descr="Puntvan0.png"/>
          <p:cNvPicPr>
            <a:picLocks noChangeAspect="1"/>
          </p:cNvPicPr>
          <p:nvPr/>
        </p:nvPicPr>
        <p:blipFill>
          <a:blip r:embed="rId2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Wat is de grootste oorzaak van (dodelijke) ongevallen…"/>
          <p:cNvSpPr txBox="1"/>
          <p:nvPr/>
        </p:nvSpPr>
        <p:spPr>
          <a:xfrm>
            <a:off x="2122416" y="1946750"/>
            <a:ext cx="5255378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Stel, je bent onder invloed van alcohol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en je wilt naar huis. Wat kun je doen?</a:t>
            </a:r>
          </a:p>
        </p:txBody>
      </p:sp>
      <p:sp>
        <p:nvSpPr>
          <p:cNvPr id="359" name="Tekstvak 2"/>
          <p:cNvSpPr txBox="1"/>
          <p:nvPr/>
        </p:nvSpPr>
        <p:spPr>
          <a:xfrm rot="21346573">
            <a:off x="2366699" y="4729395"/>
            <a:ext cx="4863393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  <a:r>
              <a:t>Bespreek alle antwoorden met de hele groep!</a:t>
            </a:r>
          </a:p>
        </p:txBody>
      </p:sp>
      <p:pic>
        <p:nvPicPr>
          <p:cNvPr id="360" name="Puntvan0.png" descr="Puntvan0.png"/>
          <p:cNvPicPr>
            <a:picLocks noChangeAspect="1"/>
          </p:cNvPicPr>
          <p:nvPr/>
        </p:nvPicPr>
        <p:blipFill>
          <a:blip r:embed="rId2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UITSlAG"/>
          <p:cNvSpPr txBox="1"/>
          <p:nvPr/>
        </p:nvSpPr>
        <p:spPr>
          <a:xfrm>
            <a:off x="2230224" y="1535962"/>
            <a:ext cx="4669442" cy="134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70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EINDE</a:t>
            </a:r>
          </a:p>
        </p:txBody>
      </p:sp>
      <p:sp>
        <p:nvSpPr>
          <p:cNvPr id="363" name="Rectangle"/>
          <p:cNvSpPr/>
          <p:nvPr/>
        </p:nvSpPr>
        <p:spPr>
          <a:xfrm>
            <a:off x="2187223" y="1559240"/>
            <a:ext cx="4755444" cy="1334374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4" name="Star"/>
          <p:cNvSpPr/>
          <p:nvPr/>
        </p:nvSpPr>
        <p:spPr>
          <a:xfrm>
            <a:off x="1880096" y="1252110"/>
            <a:ext cx="642481" cy="642481"/>
          </a:xfrm>
          <a:prstGeom prst="star12">
            <a:avLst>
              <a:gd name="adj" fmla="val 7197"/>
            </a:avLst>
          </a:prstGeom>
          <a:solidFill>
            <a:srgbClr val="FFFF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5" name="de GROTE fiets-test"/>
          <p:cNvSpPr txBox="1"/>
          <p:nvPr/>
        </p:nvSpPr>
        <p:spPr>
          <a:xfrm rot="21343334">
            <a:off x="3341242" y="3679169"/>
            <a:ext cx="2539165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800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#Pats!Boem!</a:t>
            </a:r>
          </a:p>
        </p:txBody>
      </p:sp>
      <p:pic>
        <p:nvPicPr>
          <p:cNvPr id="366" name="Puntvan0.png" descr="Puntvan0.png"/>
          <p:cNvPicPr>
            <a:picLocks noChangeAspect="1"/>
          </p:cNvPicPr>
          <p:nvPr/>
        </p:nvPicPr>
        <p:blipFill>
          <a:blip r:embed="rId2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Wie had er in de voorstelling…"/>
          <p:cNvSpPr txBox="1"/>
          <p:nvPr/>
        </p:nvSpPr>
        <p:spPr>
          <a:xfrm>
            <a:off x="2596999" y="1030371"/>
            <a:ext cx="3950006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Wie had er in de voorstelling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geen licht op de fiets?</a:t>
            </a:r>
          </a:p>
        </p:txBody>
      </p:sp>
      <p:pic>
        <p:nvPicPr>
          <p:cNvPr id="143" name="Afbeelding 8" descr="Afbeelding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4930604">
            <a:off x="92051" y="3457004"/>
            <a:ext cx="4863694" cy="3647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Afbeelding 12" descr="Afbeelding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2474266" y="3637641"/>
            <a:ext cx="4455462" cy="3341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Afbeelding 13" descr="Afbeelding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851934">
            <a:off x="4780595" y="3559483"/>
            <a:ext cx="4455462" cy="33415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ROBIN"/>
          <p:cNvSpPr txBox="1"/>
          <p:nvPr/>
        </p:nvSpPr>
        <p:spPr>
          <a:xfrm rot="20923308">
            <a:off x="1577819" y="2729316"/>
            <a:ext cx="1218436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ROBIN</a:t>
            </a:r>
          </a:p>
        </p:txBody>
      </p:sp>
      <p:sp>
        <p:nvSpPr>
          <p:cNvPr id="147" name="PUCK"/>
          <p:cNvSpPr txBox="1"/>
          <p:nvPr/>
        </p:nvSpPr>
        <p:spPr>
          <a:xfrm rot="638632">
            <a:off x="4250760" y="2784108"/>
            <a:ext cx="1061649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PUCK</a:t>
            </a:r>
          </a:p>
        </p:txBody>
      </p:sp>
      <p:sp>
        <p:nvSpPr>
          <p:cNvPr id="148" name="EVA"/>
          <p:cNvSpPr txBox="1"/>
          <p:nvPr/>
        </p:nvSpPr>
        <p:spPr>
          <a:xfrm rot="21057865">
            <a:off x="6441928" y="2759063"/>
            <a:ext cx="822362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EVA</a:t>
            </a:r>
          </a:p>
        </p:txBody>
      </p:sp>
      <p:pic>
        <p:nvPicPr>
          <p:cNvPr id="149" name="Puntvan0.png" descr="Puntvan0.png"/>
          <p:cNvPicPr>
            <a:picLocks noChangeAspect="1"/>
          </p:cNvPicPr>
          <p:nvPr/>
        </p:nvPicPr>
        <p:blipFill>
          <a:blip r:embed="rId5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851934">
            <a:off x="4780595" y="3559483"/>
            <a:ext cx="4455462" cy="334159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EVA"/>
          <p:cNvSpPr txBox="1"/>
          <p:nvPr/>
        </p:nvSpPr>
        <p:spPr>
          <a:xfrm rot="21057865">
            <a:off x="6441928" y="2759063"/>
            <a:ext cx="822362" cy="4597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EVA</a:t>
            </a:r>
          </a:p>
        </p:txBody>
      </p:sp>
      <p:sp>
        <p:nvSpPr>
          <p:cNvPr id="153" name="Wie had er in de voorstelling…"/>
          <p:cNvSpPr txBox="1"/>
          <p:nvPr/>
        </p:nvSpPr>
        <p:spPr>
          <a:xfrm>
            <a:off x="2596999" y="1030371"/>
            <a:ext cx="3950006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Wie had er in de voorstelling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geen licht op de fiets?</a:t>
            </a:r>
          </a:p>
        </p:txBody>
      </p:sp>
      <p:pic>
        <p:nvPicPr>
          <p:cNvPr id="154" name="Puntvan0.png" descr="Puntvan0.png"/>
          <p:cNvPicPr>
            <a:picLocks noChangeAspect="1"/>
          </p:cNvPicPr>
          <p:nvPr/>
        </p:nvPicPr>
        <p:blipFill>
          <a:blip r:embed="rId3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Noem, naast licht, iets waardoor…"/>
          <p:cNvSpPr txBox="1"/>
          <p:nvPr/>
        </p:nvSpPr>
        <p:spPr>
          <a:xfrm>
            <a:off x="1927943" y="1462692"/>
            <a:ext cx="5288121" cy="79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Noem, naast </a:t>
            </a:r>
            <a:r>
              <a:t>ver</a:t>
            </a:r>
            <a:r>
              <a:t>licht</a:t>
            </a:r>
            <a:r>
              <a:t>ing</a:t>
            </a:r>
            <a:r>
              <a:t>, iets waardoor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je beter zichtbaar bent op de fiets</a:t>
            </a:r>
          </a:p>
        </p:txBody>
      </p:sp>
      <p:pic>
        <p:nvPicPr>
          <p:cNvPr id="157" name="Puntvan0.png" descr="Puntvan0.png"/>
          <p:cNvPicPr>
            <a:picLocks noChangeAspect="1"/>
          </p:cNvPicPr>
          <p:nvPr/>
        </p:nvPicPr>
        <p:blipFill>
          <a:blip r:embed="rId2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hthoek 1"/>
          <p:cNvSpPr/>
          <p:nvPr/>
        </p:nvSpPr>
        <p:spPr>
          <a:xfrm>
            <a:off x="860781" y="1144293"/>
            <a:ext cx="7521221" cy="456941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pic>
        <p:nvPicPr>
          <p:cNvPr id="160" name="zichtbaarheid.png" descr="zichtbaarheid.png"/>
          <p:cNvPicPr>
            <a:picLocks noChangeAspect="1"/>
          </p:cNvPicPr>
          <p:nvPr/>
        </p:nvPicPr>
        <p:blipFill>
          <a:blip r:embed="rId2">
            <a:extLst/>
          </a:blip>
          <a:srcRect l="25329" t="11681" r="0" b="0"/>
          <a:stretch>
            <a:fillRect/>
          </a:stretch>
        </p:blipFill>
        <p:spPr>
          <a:xfrm>
            <a:off x="2060229" y="1171222"/>
            <a:ext cx="5616223" cy="4374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8.png" descr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018" y="945455"/>
            <a:ext cx="8001002" cy="5647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9.png" descr="image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05781" y="5545671"/>
            <a:ext cx="197558" cy="197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1" y="0"/>
                  <a:pt x="0" y="4841"/>
                  <a:pt x="0" y="10800"/>
                </a:cubicBezTo>
                <a:cubicBezTo>
                  <a:pt x="0" y="16759"/>
                  <a:pt x="4841" y="21600"/>
                  <a:pt x="10800" y="21600"/>
                </a:cubicBezTo>
                <a:cubicBezTo>
                  <a:pt x="16759" y="21600"/>
                  <a:pt x="21600" y="16759"/>
                  <a:pt x="21600" y="10800"/>
                </a:cubicBezTo>
                <a:cubicBezTo>
                  <a:pt x="21600" y="4841"/>
                  <a:pt x="16759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3" name="Rectangle"/>
          <p:cNvSpPr/>
          <p:nvPr/>
        </p:nvSpPr>
        <p:spPr>
          <a:xfrm>
            <a:off x="860781" y="1213554"/>
            <a:ext cx="7521221" cy="4275670"/>
          </a:xfrm>
          <a:prstGeom prst="rect">
            <a:avLst/>
          </a:prstGeom>
          <a:ln w="28575">
            <a:solidFill>
              <a:srgbClr val="FFFFF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4" name="Line"/>
          <p:cNvSpPr/>
          <p:nvPr/>
        </p:nvSpPr>
        <p:spPr>
          <a:xfrm flipH="1">
            <a:off x="3750740" y="1213554"/>
            <a:ext cx="1" cy="4275669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5" name="Line"/>
          <p:cNvSpPr/>
          <p:nvPr/>
        </p:nvSpPr>
        <p:spPr>
          <a:xfrm flipH="1">
            <a:off x="5681138" y="1213554"/>
            <a:ext cx="1" cy="4275669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6" name="Line"/>
          <p:cNvSpPr/>
          <p:nvPr/>
        </p:nvSpPr>
        <p:spPr>
          <a:xfrm flipH="1">
            <a:off x="2060228" y="1199444"/>
            <a:ext cx="1" cy="4275669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7" name="Line"/>
          <p:cNvSpPr/>
          <p:nvPr/>
        </p:nvSpPr>
        <p:spPr>
          <a:xfrm flipH="1">
            <a:off x="7682101" y="1213554"/>
            <a:ext cx="1" cy="4275669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8" name="Tekstvak 2"/>
          <p:cNvSpPr txBox="1"/>
          <p:nvPr/>
        </p:nvSpPr>
        <p:spPr>
          <a:xfrm>
            <a:off x="860781" y="4943050"/>
            <a:ext cx="7521221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			  verlichting		lichte kleding	 	     reflectoren</a:t>
            </a:r>
          </a:p>
        </p:txBody>
      </p:sp>
      <p:pic>
        <p:nvPicPr>
          <p:cNvPr id="169" name="Puntvan0.png" descr="Puntvan0.png"/>
          <p:cNvPicPr>
            <a:picLocks noChangeAspect="1"/>
          </p:cNvPicPr>
          <p:nvPr/>
        </p:nvPicPr>
        <p:blipFill>
          <a:blip r:embed="rId5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Wat vond Eva belangrijker dan…"/>
          <p:cNvSpPr txBox="1"/>
          <p:nvPr/>
        </p:nvSpPr>
        <p:spPr>
          <a:xfrm>
            <a:off x="1825789" y="1449181"/>
            <a:ext cx="5492462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Waarom is het verplicht om 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het donker fietsverlichting te hebben?</a:t>
            </a:r>
          </a:p>
        </p:txBody>
      </p:sp>
      <p:pic>
        <p:nvPicPr>
          <p:cNvPr id="172" name="Puntvan0.png" descr="Puntvan0.png"/>
          <p:cNvPicPr>
            <a:picLocks noChangeAspect="1"/>
          </p:cNvPicPr>
          <p:nvPr/>
        </p:nvPicPr>
        <p:blipFill>
          <a:blip r:embed="rId2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Ze vond het feest en Robin veel belangrijker."/>
          <p:cNvSpPr txBox="1"/>
          <p:nvPr/>
        </p:nvSpPr>
        <p:spPr>
          <a:xfrm>
            <a:off x="1124361" y="3990008"/>
            <a:ext cx="3457225" cy="667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Zodat je goed zichtbaar bent voor andere weggebruikers.</a:t>
            </a:r>
          </a:p>
        </p:txBody>
      </p:sp>
      <p:pic>
        <p:nvPicPr>
          <p:cNvPr id="175" name="zichtbaarheid.png" descr="zichtbaarheid.png"/>
          <p:cNvPicPr>
            <a:picLocks noChangeAspect="1"/>
          </p:cNvPicPr>
          <p:nvPr/>
        </p:nvPicPr>
        <p:blipFill>
          <a:blip r:embed="rId2">
            <a:extLst/>
          </a:blip>
          <a:srcRect l="24918" t="21039" r="51955" b="14295"/>
          <a:stretch>
            <a:fillRect/>
          </a:stretch>
        </p:blipFill>
        <p:spPr>
          <a:xfrm>
            <a:off x="6574263" y="2881761"/>
            <a:ext cx="1739415" cy="3202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zichtbaarheid.png" descr="zichtbaarheid.png"/>
          <p:cNvPicPr>
            <a:picLocks noChangeAspect="1"/>
          </p:cNvPicPr>
          <p:nvPr/>
        </p:nvPicPr>
        <p:blipFill>
          <a:blip r:embed="rId2">
            <a:extLst/>
          </a:blip>
          <a:srcRect l="1401" t="21039" r="75472" b="14294"/>
          <a:stretch>
            <a:fillRect/>
          </a:stretch>
        </p:blipFill>
        <p:spPr>
          <a:xfrm>
            <a:off x="4722560" y="2881761"/>
            <a:ext cx="1739415" cy="3202934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Wat vond Eva belangrijker dan…"/>
          <p:cNvSpPr txBox="1"/>
          <p:nvPr/>
        </p:nvSpPr>
        <p:spPr>
          <a:xfrm>
            <a:off x="1825789" y="1449181"/>
            <a:ext cx="5492462" cy="79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Waarom is het verplicht om </a:t>
            </a:r>
          </a:p>
          <a:p>
            <a:pPr algn="ctr">
              <a:defRPr sz="2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het donker fietsverlichting te hebben?</a:t>
            </a:r>
          </a:p>
        </p:txBody>
      </p:sp>
      <p:sp>
        <p:nvSpPr>
          <p:cNvPr id="178" name="Ovaal 9"/>
          <p:cNvSpPr/>
          <p:nvPr/>
        </p:nvSpPr>
        <p:spPr>
          <a:xfrm>
            <a:off x="7770699" y="5506675"/>
            <a:ext cx="417123" cy="519349"/>
          </a:xfrm>
          <a:prstGeom prst="ellipse">
            <a:avLst/>
          </a:prstGeom>
          <a:solidFill>
            <a:srgbClr val="008000"/>
          </a:solidFill>
          <a:ln w="25400">
            <a:solidFill>
              <a:srgbClr val="FFFFF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79" name="Vermenigvuldigen 10"/>
          <p:cNvSpPr/>
          <p:nvPr/>
        </p:nvSpPr>
        <p:spPr>
          <a:xfrm>
            <a:off x="5992869" y="5612261"/>
            <a:ext cx="359660" cy="366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030"/>
                </a:moveTo>
                <a:lnTo>
                  <a:pt x="5306" y="0"/>
                </a:lnTo>
                <a:lnTo>
                  <a:pt x="10800" y="5587"/>
                </a:lnTo>
                <a:lnTo>
                  <a:pt x="16294" y="0"/>
                </a:lnTo>
                <a:lnTo>
                  <a:pt x="21600" y="5030"/>
                </a:lnTo>
                <a:lnTo>
                  <a:pt x="15926" y="10800"/>
                </a:lnTo>
                <a:lnTo>
                  <a:pt x="21600" y="16570"/>
                </a:lnTo>
                <a:lnTo>
                  <a:pt x="16294" y="21600"/>
                </a:lnTo>
                <a:lnTo>
                  <a:pt x="10800" y="16013"/>
                </a:lnTo>
                <a:lnTo>
                  <a:pt x="5306" y="21600"/>
                </a:lnTo>
                <a:lnTo>
                  <a:pt x="0" y="16570"/>
                </a:lnTo>
                <a:lnTo>
                  <a:pt x="5674" y="10800"/>
                </a:lnTo>
                <a:close/>
              </a:path>
            </a:pathLst>
          </a:custGeom>
          <a:solidFill>
            <a:srgbClr val="FF0000"/>
          </a:solidFill>
          <a:ln w="25400">
            <a:solidFill>
              <a:srgbClr val="FFFFF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80" name="Tekstvak 12"/>
          <p:cNvSpPr txBox="1"/>
          <p:nvPr/>
        </p:nvSpPr>
        <p:spPr>
          <a:xfrm>
            <a:off x="1179421" y="4891178"/>
            <a:ext cx="3183691" cy="554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600"/>
            </a:pPr>
            <a:r>
              <a:t>- Gewone verlichting goed</a:t>
            </a:r>
          </a:p>
          <a:p>
            <a:pPr>
              <a:defRPr sz="1600"/>
            </a:pPr>
            <a:r>
              <a:t>- Kleine led-lampjes is niet voldoende</a:t>
            </a:r>
          </a:p>
        </p:txBody>
      </p:sp>
      <p:pic>
        <p:nvPicPr>
          <p:cNvPr id="181" name="Puntvan0.png" descr="Puntvan0.png"/>
          <p:cNvPicPr>
            <a:picLocks noChangeAspect="1"/>
          </p:cNvPicPr>
          <p:nvPr/>
        </p:nvPicPr>
        <p:blipFill>
          <a:blip r:embed="rId3">
            <a:extLst/>
          </a:blip>
          <a:srcRect l="68234" t="0" r="0" b="23483"/>
          <a:stretch>
            <a:fillRect/>
          </a:stretch>
        </p:blipFill>
        <p:spPr>
          <a:xfrm>
            <a:off x="550874" y="5882434"/>
            <a:ext cx="352480" cy="5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-thema">
  <a:themeElements>
    <a:clrScheme name="Office-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-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-thema">
  <a:themeElements>
    <a:clrScheme name="Office-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-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